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1C7DDB"/>
    <a:srgbClr val="0948CB"/>
    <a:srgbClr val="0B49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20505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035264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02590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010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056015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TW" dirty="0">
                <a:solidFill>
                  <a:schemeClr val="bg2"/>
                </a:solidFill>
                <a:latin typeface="Abadi"/>
                <a:ea typeface="SF Pro" pitchFamily="2" charset="0"/>
                <a:cs typeface="SF Pro" pitchFamily="2" charset="0"/>
              </a:rPr>
              <a:t>Hotien Huang</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2024.05.28</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 Data from SpaceX launches    can also be obtained from Wikipedia; </a:t>
            </a:r>
          </a:p>
          <a:p>
            <a:pPr marL="0" indent="0">
              <a:lnSpc>
                <a:spcPct val="100000"/>
              </a:lnSpc>
              <a:spcBef>
                <a:spcPts val="1400"/>
              </a:spcBef>
              <a:buNone/>
            </a:pPr>
            <a:r>
              <a:rPr lang="en-US" sz="2200" dirty="0">
                <a:solidFill>
                  <a:schemeClr val="accent3">
                    <a:lumMod val="25000"/>
                  </a:schemeClr>
                </a:solidFill>
                <a:latin typeface="Abadi"/>
              </a:rPr>
              <a:t>• Data are downloaded from Wikipedia according to the flowchart and then persisted.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r>
              <a:rPr lang="zh-TW" altLang="en-US" sz="2200"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a:t>
            </a:r>
            <a:r>
              <a:rPr lang="en-US" altLang="zh-TW" sz="1400" dirty="0">
                <a:solidFill>
                  <a:schemeClr val="accent3">
                    <a:lumMod val="25000"/>
                  </a:schemeClr>
                </a:solidFill>
                <a:latin typeface="Abadi" panose="020B0604020104020204" pitchFamily="34" charset="0"/>
              </a:rPr>
              <a:t>https://github.com/TonyHuang1688/Course10_Final_Assignment/blob/31ffd71676cef768ca95400d042e92de2859bdf3/Week1%20spacex-data-collection-api.ipynb</a:t>
            </a: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箭號: 向右 4">
            <a:extLst>
              <a:ext uri="{FF2B5EF4-FFF2-40B4-BE49-F238E27FC236}">
                <a16:creationId xmlns:a16="http://schemas.microsoft.com/office/drawing/2014/main" id="{30C817D7-3198-D2ED-727F-8DC442B314CD}"/>
              </a:ext>
            </a:extLst>
          </p:cNvPr>
          <p:cNvSpPr/>
          <p:nvPr/>
        </p:nvSpPr>
        <p:spPr>
          <a:xfrm rot="5400000">
            <a:off x="4697221" y="2829751"/>
            <a:ext cx="4781330" cy="2413590"/>
          </a:xfrm>
          <a:prstGeom prst="rightArrow">
            <a:avLst/>
          </a:prstGeom>
          <a:solidFill>
            <a:srgbClr val="1C7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DE140D13-BA41-A5E2-FE72-56ABDFC0649E}"/>
              </a:ext>
            </a:extLst>
          </p:cNvPr>
          <p:cNvSpPr/>
          <p:nvPr/>
        </p:nvSpPr>
        <p:spPr>
          <a:xfrm>
            <a:off x="7088401" y="1645881"/>
            <a:ext cx="4082081" cy="1305811"/>
          </a:xfrm>
          <a:prstGeom prst="roundRect">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Abadi" panose="020B0604020104020204" pitchFamily="34" charset="0"/>
              </a:rPr>
              <a:t>Request the Falcon9 Launch Wiki page</a:t>
            </a:r>
            <a:endParaRPr lang="zh-TW" altLang="en-US" sz="2400" dirty="0">
              <a:latin typeface="Abadi" panose="020B0604020104020204" pitchFamily="34" charset="0"/>
            </a:endParaRPr>
          </a:p>
        </p:txBody>
      </p:sp>
      <p:sp>
        <p:nvSpPr>
          <p:cNvPr id="8" name="矩形: 圓角 7">
            <a:extLst>
              <a:ext uri="{FF2B5EF4-FFF2-40B4-BE49-F238E27FC236}">
                <a16:creationId xmlns:a16="http://schemas.microsoft.com/office/drawing/2014/main" id="{43502435-DA5E-56E1-F2C8-0AC416B8EE7F}"/>
              </a:ext>
            </a:extLst>
          </p:cNvPr>
          <p:cNvSpPr/>
          <p:nvPr/>
        </p:nvSpPr>
        <p:spPr>
          <a:xfrm>
            <a:off x="7088399" y="3102547"/>
            <a:ext cx="4082081" cy="1305811"/>
          </a:xfrm>
          <a:prstGeom prst="roundRect">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Abadi" panose="020B0604020104020204" pitchFamily="34" charset="0"/>
              </a:rPr>
              <a:t>Extract all column/variable names from HTML table header</a:t>
            </a:r>
            <a:endParaRPr lang="zh-TW" altLang="en-US" sz="2400" dirty="0">
              <a:latin typeface="Abadi" panose="020B0604020104020204" pitchFamily="34" charset="0"/>
            </a:endParaRPr>
          </a:p>
        </p:txBody>
      </p:sp>
      <p:sp>
        <p:nvSpPr>
          <p:cNvPr id="9" name="矩形: 圓角 8">
            <a:extLst>
              <a:ext uri="{FF2B5EF4-FFF2-40B4-BE49-F238E27FC236}">
                <a16:creationId xmlns:a16="http://schemas.microsoft.com/office/drawing/2014/main" id="{910189A1-3AEB-2221-EF2C-773E6C6EB991}"/>
              </a:ext>
            </a:extLst>
          </p:cNvPr>
          <p:cNvSpPr/>
          <p:nvPr/>
        </p:nvSpPr>
        <p:spPr>
          <a:xfrm>
            <a:off x="7088398" y="4559213"/>
            <a:ext cx="4082081" cy="1305811"/>
          </a:xfrm>
          <a:prstGeom prst="roundRect">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Abadi" panose="020B0604020104020204" pitchFamily="34" charset="0"/>
              </a:rPr>
              <a:t>Create a data frame by parsing the launch HTML tables</a:t>
            </a:r>
            <a:endParaRPr lang="zh-TW" altLang="en-US" sz="2400"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86510" cy="4351338"/>
          </a:xfrm>
          <a:prstGeom prst="rect">
            <a:avLst/>
          </a:prstGeom>
        </p:spPr>
        <p:txBody>
          <a:bodyPr/>
          <a:lstStyle/>
          <a:p>
            <a:r>
              <a:rPr lang="en-US" sz="2200" dirty="0">
                <a:solidFill>
                  <a:schemeClr val="accent3">
                    <a:lumMod val="25000"/>
                  </a:schemeClr>
                </a:solidFill>
                <a:latin typeface="Abadi" panose="020B0604020104020204" pitchFamily="34" charset="0"/>
              </a:rPr>
              <a:t>Initially some Exploratory Data Analysis (EDA) was performed on the dataset. </a:t>
            </a:r>
          </a:p>
          <a:p>
            <a:r>
              <a:rPr lang="en-US" sz="2200" dirty="0">
                <a:solidFill>
                  <a:schemeClr val="accent3">
                    <a:lumMod val="25000"/>
                  </a:schemeClr>
                </a:solidFill>
                <a:latin typeface="Abadi" panose="020B0604020104020204" pitchFamily="34" charset="0"/>
              </a:rPr>
              <a:t>Then the summary launches per site, occurrences of each orbit and occurrences of mission outcome per orbit type were calculated.</a:t>
            </a:r>
          </a:p>
          <a:p>
            <a:r>
              <a:rPr lang="en-US" sz="2200" dirty="0">
                <a:solidFill>
                  <a:schemeClr val="accent3">
                    <a:lumMod val="25000"/>
                  </a:schemeClr>
                </a:solidFill>
                <a:latin typeface="Abadi" panose="020B0604020104020204" pitchFamily="34" charset="0"/>
              </a:rPr>
              <a:t>Finally, the landing outcome label was created from Outcome column.</a:t>
            </a:r>
          </a:p>
          <a:p>
            <a:r>
              <a:rPr lang="en-US" sz="2200" dirty="0">
                <a:solidFill>
                  <a:schemeClr val="accent3">
                    <a:lumMod val="25000"/>
                  </a:schemeClr>
                </a:solidFill>
                <a:latin typeface="Abadi" panose="020B0604020104020204" pitchFamily="34" charset="0"/>
              </a:rPr>
              <a:t>GitHub URL of the completed data wrangling related notebooks</a:t>
            </a:r>
            <a:r>
              <a:rPr lang="zh-TW" altLang="en-US" sz="2200" dirty="0">
                <a:solidFill>
                  <a:schemeClr val="accent3">
                    <a:lumMod val="25000"/>
                  </a:schemeClr>
                </a:solidFill>
                <a:latin typeface="Abadi" panose="020B0604020104020204" pitchFamily="34" charset="0"/>
              </a:rPr>
              <a:t>：</a:t>
            </a:r>
            <a:r>
              <a:rPr lang="en-US" altLang="zh-TW" sz="1400" dirty="0">
                <a:solidFill>
                  <a:schemeClr val="accent3">
                    <a:lumMod val="25000"/>
                  </a:schemeClr>
                </a:solidFill>
                <a:latin typeface="Abadi" panose="020B0604020104020204" pitchFamily="34" charset="0"/>
              </a:rPr>
              <a:t>https://github.com/TonyHuang1688/Course10_Final_Assignment/blob/31ffd71676cef768ca95400d042e92de2859bdf3/Week1%20spacex-Data%20wrangling.ipynb</a:t>
            </a:r>
            <a:endParaRPr lang="en-US" sz="1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箭號: 向右 1">
            <a:extLst>
              <a:ext uri="{FF2B5EF4-FFF2-40B4-BE49-F238E27FC236}">
                <a16:creationId xmlns:a16="http://schemas.microsoft.com/office/drawing/2014/main" id="{21F2180B-DA1A-089B-1E78-FB722674A64E}"/>
              </a:ext>
            </a:extLst>
          </p:cNvPr>
          <p:cNvSpPr/>
          <p:nvPr/>
        </p:nvSpPr>
        <p:spPr>
          <a:xfrm rot="5400000">
            <a:off x="4697221" y="2829751"/>
            <a:ext cx="4781330" cy="2413590"/>
          </a:xfrm>
          <a:prstGeom prst="rightArrow">
            <a:avLst/>
          </a:prstGeom>
          <a:solidFill>
            <a:srgbClr val="1C7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1C9E6AF9-5263-9416-A879-7DA4FA7B579C}"/>
              </a:ext>
            </a:extLst>
          </p:cNvPr>
          <p:cNvSpPr/>
          <p:nvPr/>
        </p:nvSpPr>
        <p:spPr>
          <a:xfrm>
            <a:off x="7088401" y="1645881"/>
            <a:ext cx="4082081" cy="1305811"/>
          </a:xfrm>
          <a:prstGeom prst="roundRect">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Abadi" panose="020B0604020104020204" pitchFamily="34" charset="0"/>
              </a:rPr>
              <a:t>Exploratory Data Analysis(EDA)</a:t>
            </a:r>
            <a:endParaRPr lang="zh-TW" altLang="en-US" sz="2400" dirty="0">
              <a:latin typeface="Abadi" panose="020B0604020104020204" pitchFamily="34" charset="0"/>
            </a:endParaRPr>
          </a:p>
        </p:txBody>
      </p:sp>
      <p:sp>
        <p:nvSpPr>
          <p:cNvPr id="6" name="矩形: 圓角 5">
            <a:extLst>
              <a:ext uri="{FF2B5EF4-FFF2-40B4-BE49-F238E27FC236}">
                <a16:creationId xmlns:a16="http://schemas.microsoft.com/office/drawing/2014/main" id="{3F9ED43C-AC8B-0F27-54B6-09871F597BAB}"/>
              </a:ext>
            </a:extLst>
          </p:cNvPr>
          <p:cNvSpPr/>
          <p:nvPr/>
        </p:nvSpPr>
        <p:spPr>
          <a:xfrm>
            <a:off x="7088399" y="3102547"/>
            <a:ext cx="4082081" cy="1305811"/>
          </a:xfrm>
          <a:prstGeom prst="roundRect">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Abadi" panose="020B0604020104020204" pitchFamily="34" charset="0"/>
              </a:rPr>
              <a:t>Summarizations</a:t>
            </a:r>
            <a:endParaRPr lang="zh-TW" altLang="en-US" sz="2400" dirty="0">
              <a:latin typeface="Abadi" panose="020B0604020104020204" pitchFamily="34" charset="0"/>
            </a:endParaRPr>
          </a:p>
        </p:txBody>
      </p:sp>
      <p:sp>
        <p:nvSpPr>
          <p:cNvPr id="7" name="矩形: 圓角 6">
            <a:extLst>
              <a:ext uri="{FF2B5EF4-FFF2-40B4-BE49-F238E27FC236}">
                <a16:creationId xmlns:a16="http://schemas.microsoft.com/office/drawing/2014/main" id="{36847D73-1B44-52FD-125A-2BE31DA95AE7}"/>
              </a:ext>
            </a:extLst>
          </p:cNvPr>
          <p:cNvSpPr/>
          <p:nvPr/>
        </p:nvSpPr>
        <p:spPr>
          <a:xfrm>
            <a:off x="7088398" y="4559213"/>
            <a:ext cx="4082081" cy="1305811"/>
          </a:xfrm>
          <a:prstGeom prst="roundRect">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Abadi" panose="020B0604020104020204" pitchFamily="34" charset="0"/>
              </a:rPr>
              <a:t>Creation of Landing Outcome Label</a:t>
            </a:r>
            <a:endParaRPr lang="zh-TW" altLang="en-US" sz="2400" dirty="0">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7154"/>
            <a:ext cx="11085292" cy="4351338"/>
          </a:xfrm>
          <a:prstGeom prst="rect">
            <a:avLst/>
          </a:prstGeom>
        </p:spPr>
        <p:txBody>
          <a:bodyPr lIns="91440" tIns="45720" rIns="91440" bIns="45720" anchor="t"/>
          <a:lstStyle/>
          <a:p>
            <a:pPr>
              <a:lnSpc>
                <a:spcPct val="100000"/>
              </a:lnSpc>
              <a:spcBef>
                <a:spcPts val="1400"/>
              </a:spcBef>
            </a:pPr>
            <a:r>
              <a:rPr lang="en-US" altLang="zh-TW" sz="1600" dirty="0">
                <a:solidFill>
                  <a:srgbClr val="1C7DDB"/>
                </a:solidFill>
                <a:latin typeface="Abadi"/>
              </a:rPr>
              <a:t>Scatter Point Chart</a:t>
            </a:r>
            <a:r>
              <a:rPr lang="zh-TW" altLang="en-US" sz="1600" dirty="0">
                <a:solidFill>
                  <a:srgbClr val="1C7DDB"/>
                </a:solidFill>
                <a:latin typeface="Abadi"/>
              </a:rPr>
              <a:t>：</a:t>
            </a:r>
            <a:r>
              <a:rPr lang="en-US" altLang="zh-TW" sz="1600" dirty="0">
                <a:solidFill>
                  <a:srgbClr val="1C7DDB"/>
                </a:solidFill>
                <a:latin typeface="Abadi"/>
              </a:rPr>
              <a:t>It can intuitively display the relationship between two variables, especially numerical variables.</a:t>
            </a:r>
          </a:p>
          <a:p>
            <a:pPr marL="0" indent="0">
              <a:lnSpc>
                <a:spcPct val="100000"/>
              </a:lnSpc>
              <a:spcBef>
                <a:spcPts val="1400"/>
              </a:spcBef>
              <a:buNone/>
            </a:pPr>
            <a:r>
              <a:rPr lang="en-US" altLang="zh-TW" sz="1400" dirty="0">
                <a:solidFill>
                  <a:schemeClr val="accent3">
                    <a:lumMod val="25000"/>
                  </a:schemeClr>
                </a:solidFill>
                <a:latin typeface="Abadi"/>
              </a:rPr>
              <a:t>   TASK 1: Visualize the relationship between Flight Number and Launch Site</a:t>
            </a:r>
          </a:p>
          <a:p>
            <a:pPr marL="0" indent="0">
              <a:lnSpc>
                <a:spcPct val="100000"/>
              </a:lnSpc>
              <a:spcBef>
                <a:spcPts val="1400"/>
              </a:spcBef>
              <a:buNone/>
            </a:pPr>
            <a:r>
              <a:rPr lang="en-US" altLang="zh-TW" sz="1400" dirty="0">
                <a:solidFill>
                  <a:schemeClr val="accent3">
                    <a:lumMod val="25000"/>
                  </a:schemeClr>
                </a:solidFill>
                <a:latin typeface="Abadi"/>
              </a:rPr>
              <a:t>   TASK 2: Visualize the relationship between Payload and Launch Site</a:t>
            </a:r>
          </a:p>
          <a:p>
            <a:pPr marL="0" indent="0">
              <a:lnSpc>
                <a:spcPct val="100000"/>
              </a:lnSpc>
              <a:spcBef>
                <a:spcPts val="1400"/>
              </a:spcBef>
              <a:buNone/>
            </a:pPr>
            <a:r>
              <a:rPr lang="en-US" altLang="zh-TW" sz="1400" dirty="0">
                <a:solidFill>
                  <a:schemeClr val="accent3">
                    <a:lumMod val="25000"/>
                  </a:schemeClr>
                </a:solidFill>
                <a:latin typeface="Abadi"/>
              </a:rPr>
              <a:t>   TASK 4: Visualize the relationship between </a:t>
            </a:r>
            <a:r>
              <a:rPr lang="en-US" altLang="zh-TW" sz="1400" dirty="0" err="1">
                <a:solidFill>
                  <a:schemeClr val="accent3">
                    <a:lumMod val="25000"/>
                  </a:schemeClr>
                </a:solidFill>
                <a:latin typeface="Abadi"/>
              </a:rPr>
              <a:t>FlightNumber</a:t>
            </a:r>
            <a:r>
              <a:rPr lang="en-US" altLang="zh-TW" sz="1400" dirty="0">
                <a:solidFill>
                  <a:schemeClr val="accent3">
                    <a:lumMod val="25000"/>
                  </a:schemeClr>
                </a:solidFill>
                <a:latin typeface="Abadi"/>
              </a:rPr>
              <a:t> and Orbit type</a:t>
            </a:r>
          </a:p>
          <a:p>
            <a:pPr marL="0" indent="0">
              <a:lnSpc>
                <a:spcPct val="100000"/>
              </a:lnSpc>
              <a:spcBef>
                <a:spcPts val="1400"/>
              </a:spcBef>
              <a:buNone/>
            </a:pPr>
            <a:r>
              <a:rPr lang="en-US" altLang="zh-TW" sz="1400" dirty="0">
                <a:solidFill>
                  <a:schemeClr val="accent3">
                    <a:lumMod val="25000"/>
                  </a:schemeClr>
                </a:solidFill>
                <a:latin typeface="Abadi"/>
              </a:rPr>
              <a:t>   TASK 5: Visualize the relationship between Payload and Orbit type</a:t>
            </a:r>
          </a:p>
          <a:p>
            <a:pPr>
              <a:lnSpc>
                <a:spcPct val="100000"/>
              </a:lnSpc>
              <a:spcBef>
                <a:spcPts val="1400"/>
              </a:spcBef>
            </a:pPr>
            <a:r>
              <a:rPr lang="en-US" sz="1600" dirty="0">
                <a:solidFill>
                  <a:srgbClr val="1C7DDB"/>
                </a:solidFill>
                <a:latin typeface="Abadi"/>
              </a:rPr>
              <a:t>Bar Chart</a:t>
            </a:r>
            <a:r>
              <a:rPr lang="zh-TW" altLang="en-US" sz="1600" dirty="0">
                <a:solidFill>
                  <a:srgbClr val="1C7DDB"/>
                </a:solidFill>
                <a:latin typeface="Abadi"/>
              </a:rPr>
              <a:t>：</a:t>
            </a:r>
            <a:r>
              <a:rPr lang="en-US" altLang="zh-TW" sz="1600" dirty="0">
                <a:solidFill>
                  <a:srgbClr val="1C7DDB"/>
                </a:solidFill>
                <a:latin typeface="Abadi"/>
              </a:rPr>
              <a:t>Suitable for displaying comparisons between different categories, clearly showing the differences in values.</a:t>
            </a:r>
            <a:endParaRPr lang="en-US" sz="1600" dirty="0">
              <a:solidFill>
                <a:srgbClr val="1C7DDB"/>
              </a:solidFill>
              <a:latin typeface="Abadi"/>
            </a:endParaRPr>
          </a:p>
          <a:p>
            <a:pPr marL="0" indent="0">
              <a:lnSpc>
                <a:spcPct val="100000"/>
              </a:lnSpc>
              <a:spcBef>
                <a:spcPts val="1400"/>
              </a:spcBef>
              <a:buNone/>
            </a:pPr>
            <a:r>
              <a:rPr lang="en-US" sz="1400" dirty="0">
                <a:solidFill>
                  <a:schemeClr val="accent3">
                    <a:lumMod val="25000"/>
                  </a:schemeClr>
                </a:solidFill>
                <a:latin typeface="Abadi"/>
              </a:rPr>
              <a:t>   TASK 3: Visualize the relationship between success rate of each orbit type</a:t>
            </a:r>
          </a:p>
          <a:p>
            <a:pPr>
              <a:lnSpc>
                <a:spcPct val="100000"/>
              </a:lnSpc>
              <a:spcBef>
                <a:spcPts val="1400"/>
              </a:spcBef>
            </a:pPr>
            <a:r>
              <a:rPr lang="en-US" sz="1600" dirty="0">
                <a:solidFill>
                  <a:srgbClr val="1C7DDB"/>
                </a:solidFill>
                <a:latin typeface="Abadi" panose="020B0604020104020204" pitchFamily="34" charset="0"/>
              </a:rPr>
              <a:t>Line Plot</a:t>
            </a:r>
            <a:r>
              <a:rPr lang="zh-TW" altLang="en-US" sz="1600" dirty="0">
                <a:solidFill>
                  <a:srgbClr val="1C7DDB"/>
                </a:solidFill>
                <a:latin typeface="Abadi" panose="020B0604020104020204" pitchFamily="34" charset="0"/>
              </a:rPr>
              <a:t>：</a:t>
            </a:r>
            <a:r>
              <a:rPr lang="en-US" altLang="zh-TW" sz="1600" dirty="0">
                <a:solidFill>
                  <a:srgbClr val="1C7DDB"/>
                </a:solidFill>
                <a:latin typeface="Abadi" panose="020B0604020104020204" pitchFamily="34" charset="0"/>
              </a:rPr>
              <a:t>Suitable for displaying time series data or trends over time.</a:t>
            </a:r>
            <a:endParaRPr lang="en-US" sz="1600" dirty="0">
              <a:solidFill>
                <a:srgbClr val="1C7DDB"/>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TASK 6: Visualize the launch success yearly trend</a:t>
            </a:r>
          </a:p>
          <a:p>
            <a:pPr>
              <a:lnSpc>
                <a:spcPct val="100000"/>
              </a:lnSpc>
              <a:spcBef>
                <a:spcPts val="1400"/>
              </a:spcBef>
            </a:pPr>
            <a:r>
              <a:rPr lang="en-US" sz="1600" dirty="0">
                <a:solidFill>
                  <a:srgbClr val="1C7DDB"/>
                </a:solidFill>
                <a:latin typeface="Abadi" panose="020B0604020104020204" pitchFamily="34" charset="0"/>
              </a:rPr>
              <a:t>Categorical Columns</a:t>
            </a:r>
            <a:r>
              <a:rPr lang="zh-TW" altLang="en-US" sz="1600" dirty="0">
                <a:solidFill>
                  <a:srgbClr val="1C7DDB"/>
                </a:solidFill>
                <a:latin typeface="Abadi" panose="020B0604020104020204" pitchFamily="34" charset="0"/>
              </a:rPr>
              <a:t>：</a:t>
            </a:r>
            <a:r>
              <a:rPr lang="en-US" altLang="zh-TW" sz="1600" dirty="0">
                <a:solidFill>
                  <a:srgbClr val="1C7DDB"/>
                </a:solidFill>
                <a:latin typeface="Abadi" panose="020B0604020104020204" pitchFamily="34" charset="0"/>
              </a:rPr>
              <a:t>Can be combined with various chart types such as bar charts and pie charts.</a:t>
            </a:r>
            <a:endParaRPr lang="en-US" sz="1600" dirty="0">
              <a:solidFill>
                <a:srgbClr val="1C7DDB"/>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TASK 7: Create dummy variables to categorical columns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TASK 8: Cast all numeric columns to float64</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of the completed EDA with data visualization notebook</a:t>
            </a:r>
            <a:r>
              <a:rPr lang="zh-TW" altLang="en-US" sz="1600" dirty="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 </a:t>
            </a:r>
            <a:r>
              <a:rPr lang="en-US" sz="1200" dirty="0">
                <a:solidFill>
                  <a:schemeClr val="accent3">
                    <a:lumMod val="25000"/>
                  </a:schemeClr>
                </a:solidFill>
                <a:latin typeface="Abadi" panose="020B0604020104020204" pitchFamily="34" charset="0"/>
              </a:rPr>
              <a:t>https://github.com/TonyHuang1688/Course10_Final_Assignment/blob/31ffd71676cef768ca95400d042e92de2859bdf3/Week2%20edadataviz.ipynb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bar plots were used to visualize the relationship between pair of features: </a:t>
            </a:r>
          </a:p>
          <a:p>
            <a:pPr>
              <a:lnSpc>
                <a:spcPct val="100000"/>
              </a:lnSpc>
              <a:spcBef>
                <a:spcPts val="1400"/>
              </a:spcBef>
            </a:pPr>
            <a:r>
              <a:rPr lang="en-US" sz="2200" dirty="0">
                <a:solidFill>
                  <a:schemeClr val="accent3">
                    <a:lumMod val="25000"/>
                  </a:schemeClr>
                </a:solidFill>
                <a:latin typeface="Abadi"/>
              </a:rPr>
              <a:t>Payload Mass X Flight Number, Launch Site X Flight Number, Launch Site X Payload Mass, Orbit and Flight Number, Payload and Orbit</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EDA with SQL notebook</a:t>
            </a:r>
            <a:r>
              <a:rPr lang="zh-TW" altLang="en-US" sz="2200" dirty="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https://github.com/TonyHuang1688/Course10_Final_Assignment/blob/35e77e90ab3f14b649d68258a4215f8d1150ba92/Week2%20eda-sql-coursera_sqllite.ipynb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 clusters were used with Folium Maps </a:t>
            </a:r>
          </a:p>
          <a:p>
            <a:pPr>
              <a:lnSpc>
                <a:spcPct val="100000"/>
              </a:lnSpc>
              <a:spcBef>
                <a:spcPts val="1400"/>
              </a:spcBef>
            </a:pPr>
            <a:r>
              <a:rPr lang="en-US" sz="2200" dirty="0">
                <a:solidFill>
                  <a:schemeClr val="accent3">
                    <a:lumMod val="25000"/>
                  </a:schemeClr>
                </a:solidFill>
                <a:latin typeface="Abadi" panose="020B0604020104020204" pitchFamily="34" charset="0"/>
              </a:rPr>
              <a:t>Markers indicate points like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Circles indicate highlighted areas around specific coordinates, like NASA Johnson Space Center; </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indicates groups of events in each coordinate, like launches in a launch site; and </a:t>
            </a:r>
          </a:p>
          <a:p>
            <a:pPr>
              <a:lnSpc>
                <a:spcPct val="100000"/>
              </a:lnSpc>
              <a:spcBef>
                <a:spcPts val="1400"/>
              </a:spcBef>
            </a:pPr>
            <a:r>
              <a:rPr lang="en-US" sz="2200" dirty="0">
                <a:solidFill>
                  <a:schemeClr val="accent3">
                    <a:lumMod val="25000"/>
                  </a:schemeClr>
                </a:solidFill>
                <a:latin typeface="Abadi" panose="020B0604020104020204" pitchFamily="34" charset="0"/>
              </a:rPr>
              <a:t>Lines are used to indicate distances between two coordinates. </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interactive map with Folium map</a:t>
            </a:r>
            <a:r>
              <a:rPr lang="zh-TW" altLang="en-US" sz="2200" dirty="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https://github.com/TonyHuang1688/Course10_Final_Assignment/blob/35e77e90ab3f14b649d68258a4215f8d1150ba92/Week3%20launch_site_location.ipynb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a:t>
            </a:r>
            <a:r>
              <a:rPr lang="zh-TW" altLang="en-US" sz="2200" dirty="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https://github.com/TonyHuang1688/Course10_Final_Assignment/blob/35e77e90ab3f14b649d68258a4215f8d1150ba92/Week3%20spacex_dash_app.py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predictive analysis lab</a:t>
            </a:r>
            <a:r>
              <a:rPr lang="zh-TW" altLang="en-US" sz="2200" dirty="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https://github.com/TonyHuang1688/Course10_Final_Assignment/blob/35e77e90ab3f14b649d68258a4215f8d1150ba92/Week4%20SpaceX_Machine%20Learning%20Prediction.ipynb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61987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100" dirty="0">
                <a:solidFill>
                  <a:srgbClr val="1C7DDB"/>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Space X uses 4 different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The first launches were done to Space X itself and NASA; </a:t>
            </a: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of F9 v1.1 booster is 2,928 kg; </a:t>
            </a:r>
          </a:p>
          <a:p>
            <a:pPr>
              <a:lnSpc>
                <a:spcPct val="100000"/>
              </a:lnSpc>
              <a:spcBef>
                <a:spcPts val="1400"/>
              </a:spcBef>
            </a:pPr>
            <a:r>
              <a:rPr lang="en-US" sz="2200" dirty="0">
                <a:solidFill>
                  <a:schemeClr val="accent3">
                    <a:lumMod val="25000"/>
                  </a:schemeClr>
                </a:solidFill>
                <a:latin typeface="Abadi" panose="020B0604020104020204" pitchFamily="34" charset="0"/>
              </a:rPr>
              <a:t>The first success landing outcome happened in 2015 fiver year after the first launch; </a:t>
            </a:r>
          </a:p>
          <a:p>
            <a:pPr>
              <a:lnSpc>
                <a:spcPct val="100000"/>
              </a:lnSpc>
              <a:spcBef>
                <a:spcPts val="1400"/>
              </a:spcBef>
            </a:pPr>
            <a:r>
              <a:rPr lang="en-US" sz="2200" dirty="0">
                <a:solidFill>
                  <a:schemeClr val="accent3">
                    <a:lumMod val="25000"/>
                  </a:schemeClr>
                </a:solidFill>
                <a:latin typeface="Abadi" panose="020B0604020104020204" pitchFamily="34" charset="0"/>
              </a:rPr>
              <a:t>Many Falcon 9 booster versions were successful at landing in drone ships having payload above the average; </a:t>
            </a:r>
          </a:p>
          <a:p>
            <a:pPr>
              <a:lnSpc>
                <a:spcPct val="100000"/>
              </a:lnSpc>
              <a:spcBef>
                <a:spcPts val="1400"/>
              </a:spcBef>
            </a:pPr>
            <a:r>
              <a:rPr lang="en-US" sz="2200" dirty="0">
                <a:solidFill>
                  <a:schemeClr val="accent3">
                    <a:lumMod val="25000"/>
                  </a:schemeClr>
                </a:solidFill>
                <a:latin typeface="Abadi" panose="020B0604020104020204" pitchFamily="34" charset="0"/>
              </a:rPr>
              <a:t>Almost 100% of mission outcomes were successful; </a:t>
            </a:r>
          </a:p>
          <a:p>
            <a:pPr>
              <a:lnSpc>
                <a:spcPct val="100000"/>
              </a:lnSpc>
              <a:spcBef>
                <a:spcPts val="1400"/>
              </a:spcBef>
            </a:pPr>
            <a:r>
              <a:rPr lang="en-US" sz="2200" dirty="0">
                <a:solidFill>
                  <a:schemeClr val="accent3">
                    <a:lumMod val="25000"/>
                  </a:schemeClr>
                </a:solidFill>
                <a:latin typeface="Abadi" panose="020B0604020104020204" pitchFamily="34" charset="0"/>
              </a:rPr>
              <a:t>Two booster versions failed at landing in drone ships in 2015: F9 v1.1 B1012 and F9 v1.1 B1015; </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landing outcomes became as better as years passed. </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5433237"/>
            <a:ext cx="10515600" cy="9939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rgbClr val="1C7DDB"/>
                </a:solidFill>
                <a:latin typeface="Abadi" panose="020B0604020104020204" pitchFamily="34" charset="0"/>
              </a:rPr>
              <a:t>This is a preview of the </a:t>
            </a:r>
            <a:r>
              <a:rPr lang="en-US" sz="2000" dirty="0" err="1">
                <a:solidFill>
                  <a:srgbClr val="1C7DDB"/>
                </a:solidFill>
                <a:latin typeface="Abadi" panose="020B0604020104020204" pitchFamily="34" charset="0"/>
              </a:rPr>
              <a:t>Plotly</a:t>
            </a:r>
            <a:r>
              <a:rPr lang="en-US" sz="2000" dirty="0">
                <a:solidFill>
                  <a:srgbClr val="1C7DDB"/>
                </a:solidFill>
                <a:latin typeface="Abadi" panose="020B0604020104020204" pitchFamily="34" charset="0"/>
              </a:rPr>
              <a:t> dashboard. The following sides will show the results of EDA with  visualization, EDA with SQL, Interactive Map with Folium, and finally the results of our model with  about 83% accuracy.</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圖片 2">
            <a:extLst>
              <a:ext uri="{FF2B5EF4-FFF2-40B4-BE49-F238E27FC236}">
                <a16:creationId xmlns:a16="http://schemas.microsoft.com/office/drawing/2014/main" id="{AEC2378E-37FF-499B-FE95-FD617B4378A8}"/>
              </a:ext>
            </a:extLst>
          </p:cNvPr>
          <p:cNvPicPr>
            <a:picLocks noChangeAspect="1"/>
          </p:cNvPicPr>
          <p:nvPr/>
        </p:nvPicPr>
        <p:blipFill>
          <a:blip r:embed="rId3"/>
          <a:stretch>
            <a:fillRect/>
          </a:stretch>
        </p:blipFill>
        <p:spPr>
          <a:xfrm>
            <a:off x="414669" y="1129062"/>
            <a:ext cx="11568223" cy="4304175"/>
          </a:xfrm>
          <a:prstGeom prst="rect">
            <a:avLst/>
          </a:prstGeom>
        </p:spPr>
      </p:pic>
    </p:spTree>
    <p:extLst>
      <p:ext uri="{BB962C8B-B14F-4D97-AF65-F5344CB8AC3E}">
        <p14:creationId xmlns:p14="http://schemas.microsoft.com/office/powerpoint/2010/main" val="743125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74578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圖片 5">
            <a:extLst>
              <a:ext uri="{FF2B5EF4-FFF2-40B4-BE49-F238E27FC236}">
                <a16:creationId xmlns:a16="http://schemas.microsoft.com/office/drawing/2014/main" id="{9C4500E0-0CDF-114E-6D12-73E80467EC1D}"/>
              </a:ext>
            </a:extLst>
          </p:cNvPr>
          <p:cNvPicPr>
            <a:picLocks noChangeAspect="1"/>
          </p:cNvPicPr>
          <p:nvPr/>
        </p:nvPicPr>
        <p:blipFill>
          <a:blip r:embed="rId3"/>
          <a:stretch>
            <a:fillRect/>
          </a:stretch>
        </p:blipFill>
        <p:spPr>
          <a:xfrm>
            <a:off x="381566" y="3274828"/>
            <a:ext cx="11428867" cy="22471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圖片 5">
            <a:extLst>
              <a:ext uri="{FF2B5EF4-FFF2-40B4-BE49-F238E27FC236}">
                <a16:creationId xmlns:a16="http://schemas.microsoft.com/office/drawing/2014/main" id="{484EAA99-9FB1-3831-603B-276417E3E32B}"/>
              </a:ext>
            </a:extLst>
          </p:cNvPr>
          <p:cNvPicPr>
            <a:picLocks noChangeAspect="1"/>
          </p:cNvPicPr>
          <p:nvPr/>
        </p:nvPicPr>
        <p:blipFill>
          <a:blip r:embed="rId3"/>
          <a:stretch>
            <a:fillRect/>
          </a:stretch>
        </p:blipFill>
        <p:spPr>
          <a:xfrm>
            <a:off x="505968" y="3429000"/>
            <a:ext cx="11180064" cy="216809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031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a:t>
            </a:r>
            <a:r>
              <a:rPr lang="en-US" altLang="zh-TW" sz="2200" dirty="0">
                <a:solidFill>
                  <a:schemeClr val="accent3">
                    <a:lumMod val="25000"/>
                  </a:schemeClr>
                </a:solidFill>
                <a:latin typeface="Abadi" panose="020B0604020104020204" pitchFamily="34" charset="0"/>
              </a:rPr>
              <a:t>O, VLEO had the most rate.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圖片 7">
            <a:extLst>
              <a:ext uri="{FF2B5EF4-FFF2-40B4-BE49-F238E27FC236}">
                <a16:creationId xmlns:a16="http://schemas.microsoft.com/office/drawing/2014/main" id="{39938A8D-4FC5-436A-1F38-05FEAC18C96E}"/>
              </a:ext>
            </a:extLst>
          </p:cNvPr>
          <p:cNvPicPr>
            <a:picLocks noChangeAspect="1"/>
          </p:cNvPicPr>
          <p:nvPr/>
        </p:nvPicPr>
        <p:blipFill>
          <a:blip r:embed="rId3"/>
          <a:stretch>
            <a:fillRect/>
          </a:stretch>
        </p:blipFill>
        <p:spPr>
          <a:xfrm>
            <a:off x="2759812" y="2335459"/>
            <a:ext cx="5818935" cy="418994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圖片 5">
            <a:extLst>
              <a:ext uri="{FF2B5EF4-FFF2-40B4-BE49-F238E27FC236}">
                <a16:creationId xmlns:a16="http://schemas.microsoft.com/office/drawing/2014/main" id="{24A978B1-8CD1-9219-8231-B805EC7A0654}"/>
              </a:ext>
            </a:extLst>
          </p:cNvPr>
          <p:cNvPicPr>
            <a:picLocks noChangeAspect="1"/>
          </p:cNvPicPr>
          <p:nvPr/>
        </p:nvPicPr>
        <p:blipFill>
          <a:blip r:embed="rId3"/>
          <a:stretch>
            <a:fillRect/>
          </a:stretch>
        </p:blipFill>
        <p:spPr>
          <a:xfrm>
            <a:off x="410052" y="3429000"/>
            <a:ext cx="11371895" cy="222857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圖片 5">
            <a:extLst>
              <a:ext uri="{FF2B5EF4-FFF2-40B4-BE49-F238E27FC236}">
                <a16:creationId xmlns:a16="http://schemas.microsoft.com/office/drawing/2014/main" id="{9C9D174A-4D2B-A1F5-91ED-2D300B876834}"/>
              </a:ext>
            </a:extLst>
          </p:cNvPr>
          <p:cNvPicPr>
            <a:picLocks noChangeAspect="1"/>
          </p:cNvPicPr>
          <p:nvPr/>
        </p:nvPicPr>
        <p:blipFill>
          <a:blip r:embed="rId3"/>
          <a:stretch>
            <a:fillRect/>
          </a:stretch>
        </p:blipFill>
        <p:spPr>
          <a:xfrm>
            <a:off x="367014" y="3343612"/>
            <a:ext cx="11457972" cy="226670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圖片 5">
            <a:extLst>
              <a:ext uri="{FF2B5EF4-FFF2-40B4-BE49-F238E27FC236}">
                <a16:creationId xmlns:a16="http://schemas.microsoft.com/office/drawing/2014/main" id="{753F1A74-8C19-EFB9-3C4F-C9E40D8CD421}"/>
              </a:ext>
            </a:extLst>
          </p:cNvPr>
          <p:cNvPicPr>
            <a:picLocks noChangeAspect="1"/>
          </p:cNvPicPr>
          <p:nvPr/>
        </p:nvPicPr>
        <p:blipFill>
          <a:blip r:embed="rId3"/>
          <a:stretch>
            <a:fillRect/>
          </a:stretch>
        </p:blipFill>
        <p:spPr>
          <a:xfrm>
            <a:off x="4396296" y="1628167"/>
            <a:ext cx="6564312" cy="47990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圖片 5">
            <a:extLst>
              <a:ext uri="{FF2B5EF4-FFF2-40B4-BE49-F238E27FC236}">
                <a16:creationId xmlns:a16="http://schemas.microsoft.com/office/drawing/2014/main" id="{EB550D26-18A4-3C39-AA94-41C208C580BF}"/>
              </a:ext>
            </a:extLst>
          </p:cNvPr>
          <p:cNvPicPr>
            <a:picLocks noChangeAspect="1"/>
          </p:cNvPicPr>
          <p:nvPr/>
        </p:nvPicPr>
        <p:blipFill>
          <a:blip r:embed="rId3"/>
          <a:stretch>
            <a:fillRect/>
          </a:stretch>
        </p:blipFill>
        <p:spPr>
          <a:xfrm>
            <a:off x="250092" y="2865302"/>
            <a:ext cx="11555438" cy="29150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905"/>
            <a:ext cx="1036128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like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圖片 5">
            <a:extLst>
              <a:ext uri="{FF2B5EF4-FFF2-40B4-BE49-F238E27FC236}">
                <a16:creationId xmlns:a16="http://schemas.microsoft.com/office/drawing/2014/main" id="{A82BCECC-8784-3773-1F2E-C999EC7FC0DD}"/>
              </a:ext>
            </a:extLst>
          </p:cNvPr>
          <p:cNvPicPr>
            <a:picLocks noChangeAspect="1"/>
          </p:cNvPicPr>
          <p:nvPr/>
        </p:nvPicPr>
        <p:blipFill>
          <a:blip r:embed="rId3"/>
          <a:stretch>
            <a:fillRect/>
          </a:stretch>
        </p:blipFill>
        <p:spPr>
          <a:xfrm>
            <a:off x="1437483" y="1935353"/>
            <a:ext cx="9026340" cy="480201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0032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圖片 5">
            <a:extLst>
              <a:ext uri="{FF2B5EF4-FFF2-40B4-BE49-F238E27FC236}">
                <a16:creationId xmlns:a16="http://schemas.microsoft.com/office/drawing/2014/main" id="{2B5C81A3-C70C-A414-18ED-E9CD18DE381E}"/>
              </a:ext>
            </a:extLst>
          </p:cNvPr>
          <p:cNvPicPr>
            <a:picLocks noChangeAspect="1"/>
          </p:cNvPicPr>
          <p:nvPr/>
        </p:nvPicPr>
        <p:blipFill rotWithShape="1">
          <a:blip r:embed="rId3"/>
          <a:srcRect t="13037"/>
          <a:stretch/>
        </p:blipFill>
        <p:spPr>
          <a:xfrm>
            <a:off x="256360" y="3316223"/>
            <a:ext cx="11679280" cy="18142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7088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圖片 7">
            <a:extLst>
              <a:ext uri="{FF2B5EF4-FFF2-40B4-BE49-F238E27FC236}">
                <a16:creationId xmlns:a16="http://schemas.microsoft.com/office/drawing/2014/main" id="{12197BEE-A33D-0EEF-C59A-013530666D7C}"/>
              </a:ext>
            </a:extLst>
          </p:cNvPr>
          <p:cNvPicPr>
            <a:picLocks noChangeAspect="1"/>
          </p:cNvPicPr>
          <p:nvPr/>
        </p:nvPicPr>
        <p:blipFill>
          <a:blip r:embed="rId3"/>
          <a:stretch>
            <a:fillRect/>
          </a:stretch>
        </p:blipFill>
        <p:spPr>
          <a:xfrm>
            <a:off x="242070" y="3537071"/>
            <a:ext cx="11707859" cy="19052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28331"/>
            <a:ext cx="10410053" cy="517973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600" dirty="0">
                <a:solidFill>
                  <a:srgbClr val="1C7DDB"/>
                </a:solidFill>
                <a:latin typeface="Abadi" panose="020B0604020104020204" pitchFamily="34" charset="0"/>
              </a:rPr>
              <a:t>Summary of methodologies</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a:t>
            </a:r>
            <a:r>
              <a:rPr lang="zh-TW" altLang="en-US" sz="2200" dirty="0">
                <a:solidFill>
                  <a:schemeClr val="accent3">
                    <a:lumMod val="25000"/>
                  </a:schemeClr>
                </a:solidFill>
                <a:latin typeface="Abadi" panose="020B0604020104020204" pitchFamily="34" charset="0"/>
              </a:rPr>
              <a:t> </a:t>
            </a:r>
            <a:r>
              <a:rPr lang="en-US" altLang="zh-TW" sz="2200" dirty="0">
                <a:solidFill>
                  <a:schemeClr val="accent3">
                    <a:lumMod val="25000"/>
                  </a:schemeClr>
                </a:solidFill>
                <a:latin typeface="Abadi" panose="020B0604020104020204" pitchFamily="34" charset="0"/>
              </a:rPr>
              <a:t>Data Collection through API</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 Data Collection with Web Scraping</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 Exploratory Data Analysis with SQL</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 Exploratory Data Analysis with Data Visualization</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 Interactive Visual Analytics with Folium</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 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600" dirty="0">
                <a:solidFill>
                  <a:srgbClr val="1C7DDB"/>
                </a:solidFill>
                <a:latin typeface="Abadi" panose="020B0604020104020204" pitchFamily="34" charset="0"/>
              </a:rPr>
              <a:t>Summary of all results</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 Exploratory Data Analysis result</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 Interactive analytics in screenshots</a:t>
            </a:r>
          </a:p>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   - Predictive Analytics result</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圖片 5">
            <a:extLst>
              <a:ext uri="{FF2B5EF4-FFF2-40B4-BE49-F238E27FC236}">
                <a16:creationId xmlns:a16="http://schemas.microsoft.com/office/drawing/2014/main" id="{DB57A8B8-A9E1-1283-15CB-6510AD974A72}"/>
              </a:ext>
            </a:extLst>
          </p:cNvPr>
          <p:cNvPicPr>
            <a:picLocks noChangeAspect="1"/>
          </p:cNvPicPr>
          <p:nvPr/>
        </p:nvPicPr>
        <p:blipFill>
          <a:blip r:embed="rId3"/>
          <a:stretch>
            <a:fillRect/>
          </a:stretch>
        </p:blipFill>
        <p:spPr>
          <a:xfrm>
            <a:off x="317204" y="3602006"/>
            <a:ext cx="11557591" cy="15060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圖片 2">
            <a:extLst>
              <a:ext uri="{FF2B5EF4-FFF2-40B4-BE49-F238E27FC236}">
                <a16:creationId xmlns:a16="http://schemas.microsoft.com/office/drawing/2014/main" id="{E67638F5-6923-7FB9-E47F-0343C279DD5B}"/>
              </a:ext>
            </a:extLst>
          </p:cNvPr>
          <p:cNvPicPr>
            <a:picLocks noChangeAspect="1"/>
          </p:cNvPicPr>
          <p:nvPr/>
        </p:nvPicPr>
        <p:blipFill>
          <a:blip r:embed="rId3"/>
          <a:stretch>
            <a:fillRect/>
          </a:stretch>
        </p:blipFill>
        <p:spPr>
          <a:xfrm>
            <a:off x="856190" y="3257836"/>
            <a:ext cx="10515600" cy="251748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t>
            </a:r>
            <a:r>
              <a:rPr lang="en-US" altLang="zh-TW" sz="2200" dirty="0">
                <a:solidFill>
                  <a:schemeClr val="accent3">
                    <a:lumMod val="25000"/>
                  </a:schemeClr>
                </a:solidFill>
                <a:latin typeface="Abadi" panose="020B0604020104020204" pitchFamily="34" charset="0"/>
              </a:rPr>
              <a:t>“Count” and “Group BY” </a:t>
            </a:r>
            <a:r>
              <a:rPr lang="en-US" sz="2200" dirty="0">
                <a:solidFill>
                  <a:schemeClr val="accent3">
                    <a:lumMod val="25000"/>
                  </a:schemeClr>
                </a:solidFill>
                <a:latin typeface="Abadi" panose="020B0604020104020204" pitchFamily="34" charset="0"/>
              </a:rPr>
              <a:t>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圖片 5">
            <a:extLst>
              <a:ext uri="{FF2B5EF4-FFF2-40B4-BE49-F238E27FC236}">
                <a16:creationId xmlns:a16="http://schemas.microsoft.com/office/drawing/2014/main" id="{7DA1D768-313D-64EA-4D00-AB2C37BD1CEA}"/>
              </a:ext>
            </a:extLst>
          </p:cNvPr>
          <p:cNvPicPr>
            <a:picLocks noChangeAspect="1"/>
          </p:cNvPicPr>
          <p:nvPr/>
        </p:nvPicPr>
        <p:blipFill>
          <a:blip r:embed="rId3"/>
          <a:stretch>
            <a:fillRect/>
          </a:stretch>
        </p:blipFill>
        <p:spPr>
          <a:xfrm>
            <a:off x="453194" y="2977232"/>
            <a:ext cx="11285611" cy="242252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100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圖片 5">
            <a:extLst>
              <a:ext uri="{FF2B5EF4-FFF2-40B4-BE49-F238E27FC236}">
                <a16:creationId xmlns:a16="http://schemas.microsoft.com/office/drawing/2014/main" id="{8EB865D7-B513-0942-6541-978C33647B1F}"/>
              </a:ext>
            </a:extLst>
          </p:cNvPr>
          <p:cNvPicPr>
            <a:picLocks noChangeAspect="1"/>
          </p:cNvPicPr>
          <p:nvPr/>
        </p:nvPicPr>
        <p:blipFill>
          <a:blip r:embed="rId3"/>
          <a:stretch>
            <a:fillRect/>
          </a:stretch>
        </p:blipFill>
        <p:spPr>
          <a:xfrm>
            <a:off x="1771712" y="2356370"/>
            <a:ext cx="8314660" cy="42190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WHERE clause, LIKE, AND, and BETWEEN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圖片 5">
            <a:extLst>
              <a:ext uri="{FF2B5EF4-FFF2-40B4-BE49-F238E27FC236}">
                <a16:creationId xmlns:a16="http://schemas.microsoft.com/office/drawing/2014/main" id="{8B088CA6-9AEF-0754-34AF-32FEA18075F8}"/>
              </a:ext>
            </a:extLst>
          </p:cNvPr>
          <p:cNvPicPr>
            <a:picLocks noChangeAspect="1"/>
          </p:cNvPicPr>
          <p:nvPr/>
        </p:nvPicPr>
        <p:blipFill>
          <a:blip r:embed="rId3"/>
          <a:stretch>
            <a:fillRect/>
          </a:stretch>
        </p:blipFill>
        <p:spPr>
          <a:xfrm>
            <a:off x="221813" y="3262881"/>
            <a:ext cx="11748373" cy="21807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6275" y="1380967"/>
            <a:ext cx="1165945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 2010-06-04 to 2010-03-20.</a:t>
            </a:r>
          </a:p>
          <a:p>
            <a:pPr>
              <a:lnSpc>
                <a:spcPct val="100000"/>
              </a:lnSpc>
              <a:spcBef>
                <a:spcPts val="1400"/>
              </a:spcBef>
            </a:pPr>
            <a:r>
              <a:rPr lang="en-US" sz="2200" dirty="0">
                <a:solidFill>
                  <a:schemeClr val="accent3">
                    <a:lumMod val="25000"/>
                  </a:schemeClr>
                </a:solidFill>
                <a:latin typeface="Abadi"/>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圖片 5">
            <a:extLst>
              <a:ext uri="{FF2B5EF4-FFF2-40B4-BE49-F238E27FC236}">
                <a16:creationId xmlns:a16="http://schemas.microsoft.com/office/drawing/2014/main" id="{0C6F8045-2876-448D-BAD2-C3ED81878CF1}"/>
              </a:ext>
            </a:extLst>
          </p:cNvPr>
          <p:cNvPicPr>
            <a:picLocks noChangeAspect="1"/>
          </p:cNvPicPr>
          <p:nvPr/>
        </p:nvPicPr>
        <p:blipFill>
          <a:blip r:embed="rId3"/>
          <a:stretch>
            <a:fillRect/>
          </a:stretch>
        </p:blipFill>
        <p:spPr>
          <a:xfrm>
            <a:off x="999460" y="3127124"/>
            <a:ext cx="9664995" cy="340487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9249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the launch sites are located in the coast of America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圖片 5">
            <a:extLst>
              <a:ext uri="{FF2B5EF4-FFF2-40B4-BE49-F238E27FC236}">
                <a16:creationId xmlns:a16="http://schemas.microsoft.com/office/drawing/2014/main" id="{F14A0AFF-B876-1351-A928-5A6250C94D8A}"/>
              </a:ext>
            </a:extLst>
          </p:cNvPr>
          <p:cNvPicPr>
            <a:picLocks noChangeAspect="1"/>
          </p:cNvPicPr>
          <p:nvPr/>
        </p:nvPicPr>
        <p:blipFill>
          <a:blip r:embed="rId4"/>
          <a:stretch>
            <a:fillRect/>
          </a:stretch>
        </p:blipFill>
        <p:spPr>
          <a:xfrm>
            <a:off x="113465" y="2295720"/>
            <a:ext cx="6404293" cy="3640657"/>
          </a:xfrm>
          <a:prstGeom prst="rect">
            <a:avLst/>
          </a:prstGeom>
        </p:spPr>
      </p:pic>
      <p:pic>
        <p:nvPicPr>
          <p:cNvPr id="8" name="圖片 7">
            <a:extLst>
              <a:ext uri="{FF2B5EF4-FFF2-40B4-BE49-F238E27FC236}">
                <a16:creationId xmlns:a16="http://schemas.microsoft.com/office/drawing/2014/main" id="{9BAE4AA2-06FD-BDC9-9220-B84B2B91FE64}"/>
              </a:ext>
            </a:extLst>
          </p:cNvPr>
          <p:cNvPicPr>
            <a:picLocks noChangeAspect="1"/>
          </p:cNvPicPr>
          <p:nvPr/>
        </p:nvPicPr>
        <p:blipFill rotWithShape="1">
          <a:blip r:embed="rId5"/>
          <a:srcRect l="21632"/>
          <a:stretch/>
        </p:blipFill>
        <p:spPr>
          <a:xfrm>
            <a:off x="6645349" y="2247385"/>
            <a:ext cx="5257717" cy="37373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73619"/>
            <a:ext cx="9745589" cy="78680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 shows successful launches, and red marker shows failure.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圖片 3">
            <a:extLst>
              <a:ext uri="{FF2B5EF4-FFF2-40B4-BE49-F238E27FC236}">
                <a16:creationId xmlns:a16="http://schemas.microsoft.com/office/drawing/2014/main" id="{DC68D09B-A180-A691-E6EF-E63AEF08AC13}"/>
              </a:ext>
            </a:extLst>
          </p:cNvPr>
          <p:cNvPicPr>
            <a:picLocks noChangeAspect="1"/>
          </p:cNvPicPr>
          <p:nvPr/>
        </p:nvPicPr>
        <p:blipFill rotWithShape="1">
          <a:blip r:embed="rId3"/>
          <a:srcRect l="25366" t="7760" r="27566" b="11216"/>
          <a:stretch/>
        </p:blipFill>
        <p:spPr>
          <a:xfrm>
            <a:off x="770011" y="2684552"/>
            <a:ext cx="2295460" cy="2162021"/>
          </a:xfrm>
          <a:prstGeom prst="rect">
            <a:avLst/>
          </a:prstGeom>
        </p:spPr>
      </p:pic>
      <p:pic>
        <p:nvPicPr>
          <p:cNvPr id="7" name="圖片 6">
            <a:extLst>
              <a:ext uri="{FF2B5EF4-FFF2-40B4-BE49-F238E27FC236}">
                <a16:creationId xmlns:a16="http://schemas.microsoft.com/office/drawing/2014/main" id="{BA08AFBB-CAED-CCFB-6F4A-259EAB9087ED}"/>
              </a:ext>
            </a:extLst>
          </p:cNvPr>
          <p:cNvPicPr>
            <a:picLocks noChangeAspect="1"/>
          </p:cNvPicPr>
          <p:nvPr/>
        </p:nvPicPr>
        <p:blipFill rotWithShape="1">
          <a:blip r:embed="rId4"/>
          <a:srcRect l="9113" t="11028" r="13288" b="2822"/>
          <a:stretch/>
        </p:blipFill>
        <p:spPr>
          <a:xfrm>
            <a:off x="3582322" y="2684552"/>
            <a:ext cx="2445489" cy="2162021"/>
          </a:xfrm>
          <a:prstGeom prst="rect">
            <a:avLst/>
          </a:prstGeom>
        </p:spPr>
      </p:pic>
      <p:sp>
        <p:nvSpPr>
          <p:cNvPr id="9" name="Content Placeholder 4">
            <a:extLst>
              <a:ext uri="{FF2B5EF4-FFF2-40B4-BE49-F238E27FC236}">
                <a16:creationId xmlns:a16="http://schemas.microsoft.com/office/drawing/2014/main" id="{2B3C6D34-C26E-B928-464E-E66C5E9A9F9B}"/>
              </a:ext>
            </a:extLst>
          </p:cNvPr>
          <p:cNvSpPr txBox="1">
            <a:spLocks/>
          </p:cNvSpPr>
          <p:nvPr/>
        </p:nvSpPr>
        <p:spPr>
          <a:xfrm>
            <a:off x="995339" y="5129037"/>
            <a:ext cx="1869781" cy="6621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CCAFS LC-40</a:t>
            </a:r>
            <a:endParaRPr lang="en-US" dirty="0">
              <a:solidFill>
                <a:schemeClr val="accent3">
                  <a:lumMod val="25000"/>
                </a:schemeClr>
              </a:solidFill>
              <a:latin typeface="Abadi"/>
            </a:endParaRPr>
          </a:p>
        </p:txBody>
      </p:sp>
      <p:sp>
        <p:nvSpPr>
          <p:cNvPr id="10" name="Content Placeholder 4">
            <a:extLst>
              <a:ext uri="{FF2B5EF4-FFF2-40B4-BE49-F238E27FC236}">
                <a16:creationId xmlns:a16="http://schemas.microsoft.com/office/drawing/2014/main" id="{64D3F32A-7666-E51B-31AE-BDA962355413}"/>
              </a:ext>
            </a:extLst>
          </p:cNvPr>
          <p:cNvSpPr txBox="1">
            <a:spLocks/>
          </p:cNvSpPr>
          <p:nvPr/>
        </p:nvSpPr>
        <p:spPr>
          <a:xfrm>
            <a:off x="3735017" y="5113050"/>
            <a:ext cx="2140097" cy="6621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CCAFS SLC-40</a:t>
            </a:r>
            <a:endParaRPr lang="en-US" dirty="0">
              <a:solidFill>
                <a:schemeClr val="accent3">
                  <a:lumMod val="25000"/>
                </a:schemeClr>
              </a:solidFill>
              <a:latin typeface="Abadi"/>
            </a:endParaRPr>
          </a:p>
        </p:txBody>
      </p:sp>
      <p:pic>
        <p:nvPicPr>
          <p:cNvPr id="12" name="圖片 11">
            <a:extLst>
              <a:ext uri="{FF2B5EF4-FFF2-40B4-BE49-F238E27FC236}">
                <a16:creationId xmlns:a16="http://schemas.microsoft.com/office/drawing/2014/main" id="{4CC40ECD-1D83-8E67-AD87-689F0ED7D664}"/>
              </a:ext>
            </a:extLst>
          </p:cNvPr>
          <p:cNvPicPr>
            <a:picLocks noChangeAspect="1"/>
          </p:cNvPicPr>
          <p:nvPr/>
        </p:nvPicPr>
        <p:blipFill rotWithShape="1">
          <a:blip r:embed="rId5"/>
          <a:srcRect l="9553" t="13027" r="12661" b="6529"/>
          <a:stretch/>
        </p:blipFill>
        <p:spPr>
          <a:xfrm>
            <a:off x="6326572" y="2684552"/>
            <a:ext cx="2268788" cy="2161013"/>
          </a:xfrm>
          <a:prstGeom prst="rect">
            <a:avLst/>
          </a:prstGeom>
        </p:spPr>
      </p:pic>
      <p:sp>
        <p:nvSpPr>
          <p:cNvPr id="13" name="Content Placeholder 4">
            <a:extLst>
              <a:ext uri="{FF2B5EF4-FFF2-40B4-BE49-F238E27FC236}">
                <a16:creationId xmlns:a16="http://schemas.microsoft.com/office/drawing/2014/main" id="{4740580C-33AC-7BC9-5804-235102CA2CB7}"/>
              </a:ext>
            </a:extLst>
          </p:cNvPr>
          <p:cNvSpPr txBox="1">
            <a:spLocks/>
          </p:cNvSpPr>
          <p:nvPr/>
        </p:nvSpPr>
        <p:spPr>
          <a:xfrm>
            <a:off x="6537221" y="5085680"/>
            <a:ext cx="1847489" cy="6621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KSC LC-39A</a:t>
            </a:r>
            <a:endParaRPr lang="en-US" dirty="0">
              <a:solidFill>
                <a:schemeClr val="accent3">
                  <a:lumMod val="25000"/>
                </a:schemeClr>
              </a:solidFill>
              <a:latin typeface="Abadi"/>
            </a:endParaRPr>
          </a:p>
        </p:txBody>
      </p:sp>
      <p:pic>
        <p:nvPicPr>
          <p:cNvPr id="15" name="圖片 14">
            <a:extLst>
              <a:ext uri="{FF2B5EF4-FFF2-40B4-BE49-F238E27FC236}">
                <a16:creationId xmlns:a16="http://schemas.microsoft.com/office/drawing/2014/main" id="{4D25DF5F-0565-810B-8225-CAE924F836C3}"/>
              </a:ext>
            </a:extLst>
          </p:cNvPr>
          <p:cNvPicPr>
            <a:picLocks noChangeAspect="1"/>
          </p:cNvPicPr>
          <p:nvPr/>
        </p:nvPicPr>
        <p:blipFill>
          <a:blip r:embed="rId6"/>
          <a:stretch>
            <a:fillRect/>
          </a:stretch>
        </p:blipFill>
        <p:spPr>
          <a:xfrm>
            <a:off x="9047616" y="2684552"/>
            <a:ext cx="2422283" cy="2161013"/>
          </a:xfrm>
          <a:prstGeom prst="rect">
            <a:avLst/>
          </a:prstGeom>
        </p:spPr>
      </p:pic>
      <p:sp>
        <p:nvSpPr>
          <p:cNvPr id="16" name="Content Placeholder 4">
            <a:extLst>
              <a:ext uri="{FF2B5EF4-FFF2-40B4-BE49-F238E27FC236}">
                <a16:creationId xmlns:a16="http://schemas.microsoft.com/office/drawing/2014/main" id="{7BC389C4-17EA-EDDD-5992-3DBAD12F1B63}"/>
              </a:ext>
            </a:extLst>
          </p:cNvPr>
          <p:cNvSpPr txBox="1">
            <a:spLocks/>
          </p:cNvSpPr>
          <p:nvPr/>
        </p:nvSpPr>
        <p:spPr>
          <a:xfrm>
            <a:off x="9438122" y="5084996"/>
            <a:ext cx="1847489" cy="6621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VAFB SLC-4E </a:t>
            </a:r>
            <a:endParaRPr lang="en-US" dirty="0">
              <a:solidFill>
                <a:schemeClr val="accent3">
                  <a:lumMod val="25000"/>
                </a:schemeClr>
              </a:solidFill>
              <a:latin typeface="Abadi"/>
            </a:endParaRPr>
          </a:p>
        </p:txBody>
      </p:sp>
      <p:sp>
        <p:nvSpPr>
          <p:cNvPr id="17" name="矩形: 圓角 16">
            <a:extLst>
              <a:ext uri="{FF2B5EF4-FFF2-40B4-BE49-F238E27FC236}">
                <a16:creationId xmlns:a16="http://schemas.microsoft.com/office/drawing/2014/main" id="{D359C951-C55F-24AE-1C8B-2C4A03050F3B}"/>
              </a:ext>
            </a:extLst>
          </p:cNvPr>
          <p:cNvSpPr/>
          <p:nvPr/>
        </p:nvSpPr>
        <p:spPr>
          <a:xfrm>
            <a:off x="770011" y="5633708"/>
            <a:ext cx="7825349" cy="475463"/>
          </a:xfrm>
          <a:prstGeom prst="roundRect">
            <a:avLst/>
          </a:prstGeom>
          <a:solidFill>
            <a:srgbClr val="1C7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b="1" dirty="0">
                <a:latin typeface="Abadi" panose="020B0604020104020204" pitchFamily="34" charset="0"/>
              </a:rPr>
              <a:t>FLORIDA</a:t>
            </a:r>
            <a:endParaRPr lang="zh-TW" altLang="en-US" sz="2800" b="1" dirty="0">
              <a:latin typeface="Abadi" panose="020B0604020104020204" pitchFamily="34" charset="0"/>
            </a:endParaRPr>
          </a:p>
        </p:txBody>
      </p:sp>
      <p:sp>
        <p:nvSpPr>
          <p:cNvPr id="18" name="矩形: 圓角 17">
            <a:extLst>
              <a:ext uri="{FF2B5EF4-FFF2-40B4-BE49-F238E27FC236}">
                <a16:creationId xmlns:a16="http://schemas.microsoft.com/office/drawing/2014/main" id="{2D746827-E088-7EFC-7291-632DF8829A6E}"/>
              </a:ext>
            </a:extLst>
          </p:cNvPr>
          <p:cNvSpPr/>
          <p:nvPr/>
        </p:nvSpPr>
        <p:spPr>
          <a:xfrm>
            <a:off x="9046818" y="5614429"/>
            <a:ext cx="2423082" cy="475463"/>
          </a:xfrm>
          <a:prstGeom prst="roundRect">
            <a:avLst/>
          </a:prstGeom>
          <a:solidFill>
            <a:srgbClr val="FF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b="1" dirty="0">
                <a:latin typeface="Abadi" panose="020B0604020104020204" pitchFamily="34" charset="0"/>
              </a:rPr>
              <a:t>California</a:t>
            </a:r>
            <a:endParaRPr lang="zh-TW" altLang="en-US" sz="2800" b="1"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9223"/>
            <a:ext cx="3850758" cy="54905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To the coast</a:t>
            </a:r>
            <a:r>
              <a:rPr lang="zh-TW" altLang="en-US" sz="2200" dirty="0">
                <a:solidFill>
                  <a:schemeClr val="accent3">
                    <a:lumMod val="25000"/>
                  </a:schemeClr>
                </a:solidFill>
                <a:latin typeface="Abadi"/>
              </a:rPr>
              <a:t>：</a:t>
            </a:r>
            <a:r>
              <a:rPr lang="en-US" altLang="zh-TW" sz="2200" dirty="0">
                <a:solidFill>
                  <a:schemeClr val="accent3">
                    <a:lumMod val="25000"/>
                  </a:schemeClr>
                </a:solidFill>
                <a:latin typeface="Abadi"/>
              </a:rPr>
              <a:t>0.89km</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TW" dirty="0">
                <a:solidFill>
                  <a:srgbClr val="0B49CB"/>
                </a:solidFill>
                <a:latin typeface="Abadi"/>
              </a:rPr>
              <a:t>Launch Site distance to landmarks</a:t>
            </a:r>
          </a:p>
        </p:txBody>
      </p:sp>
      <p:pic>
        <p:nvPicPr>
          <p:cNvPr id="4" name="圖片 3">
            <a:extLst>
              <a:ext uri="{FF2B5EF4-FFF2-40B4-BE49-F238E27FC236}">
                <a16:creationId xmlns:a16="http://schemas.microsoft.com/office/drawing/2014/main" id="{CAE60780-B95F-21F0-284C-A7D9782E4EF8}"/>
              </a:ext>
            </a:extLst>
          </p:cNvPr>
          <p:cNvPicPr>
            <a:picLocks noChangeAspect="1"/>
          </p:cNvPicPr>
          <p:nvPr/>
        </p:nvPicPr>
        <p:blipFill rotWithShape="1">
          <a:blip r:embed="rId3"/>
          <a:srcRect l="29002" t="25390" r="19254" b="40936"/>
          <a:stretch/>
        </p:blipFill>
        <p:spPr>
          <a:xfrm>
            <a:off x="770010" y="1817625"/>
            <a:ext cx="5694290" cy="2030476"/>
          </a:xfrm>
          <a:prstGeom prst="rect">
            <a:avLst/>
          </a:prstGeom>
        </p:spPr>
      </p:pic>
      <p:pic>
        <p:nvPicPr>
          <p:cNvPr id="7" name="圖片 6">
            <a:extLst>
              <a:ext uri="{FF2B5EF4-FFF2-40B4-BE49-F238E27FC236}">
                <a16:creationId xmlns:a16="http://schemas.microsoft.com/office/drawing/2014/main" id="{79ECBEEC-17E2-08FB-E8E7-3DBC92388E1B}"/>
              </a:ext>
            </a:extLst>
          </p:cNvPr>
          <p:cNvPicPr>
            <a:picLocks noChangeAspect="1"/>
          </p:cNvPicPr>
          <p:nvPr/>
        </p:nvPicPr>
        <p:blipFill rotWithShape="1">
          <a:blip r:embed="rId4"/>
          <a:srcRect t="26906" b="4067"/>
          <a:stretch/>
        </p:blipFill>
        <p:spPr>
          <a:xfrm>
            <a:off x="6774724" y="1817626"/>
            <a:ext cx="5006774" cy="2030476"/>
          </a:xfrm>
          <a:prstGeom prst="rect">
            <a:avLst/>
          </a:prstGeom>
        </p:spPr>
      </p:pic>
      <p:sp>
        <p:nvSpPr>
          <p:cNvPr id="9" name="Content Placeholder 4">
            <a:extLst>
              <a:ext uri="{FF2B5EF4-FFF2-40B4-BE49-F238E27FC236}">
                <a16:creationId xmlns:a16="http://schemas.microsoft.com/office/drawing/2014/main" id="{94807B05-12B0-1A2B-C40D-A042A345CD3A}"/>
              </a:ext>
            </a:extLst>
          </p:cNvPr>
          <p:cNvSpPr txBox="1">
            <a:spLocks/>
          </p:cNvSpPr>
          <p:nvPr/>
        </p:nvSpPr>
        <p:spPr>
          <a:xfrm>
            <a:off x="6774724" y="1402462"/>
            <a:ext cx="3295867"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To highway</a:t>
            </a:r>
            <a:r>
              <a:rPr lang="zh-TW" altLang="en-US" sz="2200" dirty="0">
                <a:solidFill>
                  <a:schemeClr val="accent3">
                    <a:lumMod val="25000"/>
                  </a:schemeClr>
                </a:solidFill>
                <a:latin typeface="Abadi"/>
              </a:rPr>
              <a:t>：</a:t>
            </a:r>
            <a:r>
              <a:rPr lang="en-US" altLang="zh-TW" sz="2200" dirty="0">
                <a:solidFill>
                  <a:schemeClr val="accent3">
                    <a:lumMod val="25000"/>
                  </a:schemeClr>
                </a:solidFill>
                <a:latin typeface="Abadi"/>
              </a:rPr>
              <a:t>0.96km</a:t>
            </a:r>
            <a:endParaRPr lang="en-US" sz="2200" dirty="0">
              <a:solidFill>
                <a:schemeClr val="accent3">
                  <a:lumMod val="25000"/>
                </a:schemeClr>
              </a:solidFill>
              <a:latin typeface="Abadi"/>
            </a:endParaRPr>
          </a:p>
        </p:txBody>
      </p:sp>
      <p:pic>
        <p:nvPicPr>
          <p:cNvPr id="11" name="圖片 10">
            <a:extLst>
              <a:ext uri="{FF2B5EF4-FFF2-40B4-BE49-F238E27FC236}">
                <a16:creationId xmlns:a16="http://schemas.microsoft.com/office/drawing/2014/main" id="{F8E66CD2-B9E1-2683-8219-AEF07D44B2E5}"/>
              </a:ext>
            </a:extLst>
          </p:cNvPr>
          <p:cNvPicPr>
            <a:picLocks noChangeAspect="1"/>
          </p:cNvPicPr>
          <p:nvPr/>
        </p:nvPicPr>
        <p:blipFill rotWithShape="1">
          <a:blip r:embed="rId5"/>
          <a:srcRect l="5693" r="3176"/>
          <a:stretch/>
        </p:blipFill>
        <p:spPr>
          <a:xfrm>
            <a:off x="734028" y="4070811"/>
            <a:ext cx="8351520" cy="2495898"/>
          </a:xfrm>
          <a:prstGeom prst="rect">
            <a:avLst/>
          </a:prstGeom>
        </p:spPr>
      </p:pic>
      <p:sp>
        <p:nvSpPr>
          <p:cNvPr id="12" name="Content Placeholder 4">
            <a:extLst>
              <a:ext uri="{FF2B5EF4-FFF2-40B4-BE49-F238E27FC236}">
                <a16:creationId xmlns:a16="http://schemas.microsoft.com/office/drawing/2014/main" id="{7F474429-055D-B8C8-8763-0BDEFCD71FEE}"/>
              </a:ext>
            </a:extLst>
          </p:cNvPr>
          <p:cNvSpPr txBox="1">
            <a:spLocks/>
          </p:cNvSpPr>
          <p:nvPr/>
        </p:nvSpPr>
        <p:spPr>
          <a:xfrm>
            <a:off x="9085548" y="4070811"/>
            <a:ext cx="2874804" cy="21492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To the city</a:t>
            </a:r>
            <a:r>
              <a:rPr lang="zh-TW" altLang="en-US" sz="2200" dirty="0">
                <a:solidFill>
                  <a:schemeClr val="accent3">
                    <a:lumMod val="25000"/>
                  </a:schemeClr>
                </a:solidFill>
                <a:latin typeface="Abadi"/>
              </a:rPr>
              <a:t>：</a:t>
            </a:r>
            <a:r>
              <a:rPr lang="en-US" altLang="zh-TW" sz="2200" dirty="0">
                <a:solidFill>
                  <a:schemeClr val="accent3">
                    <a:lumMod val="25000"/>
                  </a:schemeClr>
                </a:solidFill>
                <a:latin typeface="Abadi"/>
              </a:rPr>
              <a:t>16.55km</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To railway</a:t>
            </a:r>
            <a:r>
              <a:rPr lang="zh-TW" altLang="en-US" sz="2200" dirty="0">
                <a:solidFill>
                  <a:schemeClr val="accent3">
                    <a:lumMod val="25000"/>
                  </a:schemeClr>
                </a:solidFill>
                <a:latin typeface="Abadi"/>
              </a:rPr>
              <a:t>：</a:t>
            </a:r>
            <a:r>
              <a:rPr lang="en-US" altLang="zh-TW" sz="2200" dirty="0">
                <a:solidFill>
                  <a:schemeClr val="accent3">
                    <a:lumMod val="25000"/>
                  </a:schemeClr>
                </a:solidFill>
                <a:latin typeface="Abadi"/>
              </a:rPr>
              <a:t>5.45km</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09822"/>
            <a:ext cx="10399486" cy="4809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rgbClr val="1C7DDB"/>
                </a:solidFill>
                <a:latin typeface="Abadi" panose="020B0604020104020204" pitchFamily="34" charset="0"/>
              </a:rPr>
              <a:t>Project background</a:t>
            </a:r>
          </a:p>
          <a:p>
            <a:pPr>
              <a:spcBef>
                <a:spcPts val="1400"/>
              </a:spcBef>
              <a:buFontTx/>
              <a:buChar char="-"/>
            </a:pPr>
            <a:r>
              <a:rPr lang="en-US" sz="2200" dirty="0">
                <a:solidFill>
                  <a:schemeClr val="accent3">
                    <a:lumMod val="25000"/>
                  </a:schemeClr>
                </a:solidFill>
                <a:latin typeface="Abadi" panose="020B0604020104020204" pitchFamily="34" charset="0"/>
              </a:rPr>
              <a:t>Space X has best pricing ($62million, others $165million USD)</a:t>
            </a:r>
          </a:p>
          <a:p>
            <a:pPr>
              <a:spcBef>
                <a:spcPts val="1400"/>
              </a:spcBef>
              <a:buFontTx/>
              <a:buChar char="-"/>
            </a:pPr>
            <a:r>
              <a:rPr lang="en-US" sz="2200" dirty="0">
                <a:solidFill>
                  <a:schemeClr val="accent3">
                    <a:lumMod val="25000"/>
                  </a:schemeClr>
                </a:solidFill>
                <a:latin typeface="Abadi" panose="020B0604020104020204" pitchFamily="34" charset="0"/>
              </a:rPr>
              <a:t>Largely due to ability to recover part of rocket (Stage 1)</a:t>
            </a:r>
          </a:p>
          <a:p>
            <a:pPr marL="0" indent="0">
              <a:spcBef>
                <a:spcPts val="1400"/>
              </a:spcBef>
              <a:buNone/>
            </a:pPr>
            <a:r>
              <a:rPr lang="en-US" sz="2200" dirty="0">
                <a:solidFill>
                  <a:schemeClr val="accent3">
                    <a:lumMod val="25000"/>
                  </a:schemeClr>
                </a:solidFill>
                <a:latin typeface="Abadi" panose="020B0604020104020204" pitchFamily="34" charset="0"/>
              </a:rPr>
              <a:t>- Space Y company wants to compete with Space X</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400" dirty="0">
                <a:solidFill>
                  <a:srgbClr val="1C7DDB"/>
                </a:solidFill>
                <a:latin typeface="Abadi" panose="020B0604020104020204" pitchFamily="34" charset="0"/>
              </a:rPr>
              <a:t>Problems</a:t>
            </a:r>
          </a:p>
          <a:p>
            <a:pPr marL="0" indent="0">
              <a:spcBef>
                <a:spcPts val="1400"/>
              </a:spcBef>
              <a:buNone/>
            </a:pPr>
            <a:r>
              <a:rPr lang="en-US" altLang="zh-TW" sz="2400" dirty="0">
                <a:solidFill>
                  <a:schemeClr val="accent3">
                    <a:lumMod val="25000"/>
                  </a:schemeClr>
                </a:solidFill>
                <a:latin typeface="Abadi" panose="020B0604020104020204" pitchFamily="34" charset="0"/>
              </a:rPr>
              <a:t>-</a:t>
            </a:r>
            <a:r>
              <a:rPr lang="zh-TW" altLang="en-US" sz="2400" dirty="0">
                <a:solidFill>
                  <a:schemeClr val="accent3">
                    <a:lumMod val="25000"/>
                  </a:schemeClr>
                </a:solidFill>
                <a:latin typeface="Abadi" panose="020B0604020104020204" pitchFamily="34" charset="0"/>
              </a:rPr>
              <a:t> </a:t>
            </a:r>
            <a:r>
              <a:rPr lang="en-US" altLang="zh-TW" sz="2400" dirty="0">
                <a:solidFill>
                  <a:schemeClr val="accent3">
                    <a:lumMod val="25000"/>
                  </a:schemeClr>
                </a:solidFill>
                <a:latin typeface="Abadi" panose="020B0604020104020204" pitchFamily="34" charset="0"/>
              </a:rPr>
              <a:t>In order to reuse the part of rocket, Space Y has to training model to analysis the key factor lead success</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803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most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TW" dirty="0">
                <a:solidFill>
                  <a:srgbClr val="0B49CB"/>
                </a:solidFill>
                <a:latin typeface="Abadi"/>
              </a:rPr>
              <a:t>The success percentage achieved by each launch site</a:t>
            </a:r>
          </a:p>
        </p:txBody>
      </p:sp>
      <p:pic>
        <p:nvPicPr>
          <p:cNvPr id="10" name="圖片 9">
            <a:extLst>
              <a:ext uri="{FF2B5EF4-FFF2-40B4-BE49-F238E27FC236}">
                <a16:creationId xmlns:a16="http://schemas.microsoft.com/office/drawing/2014/main" id="{4E8159E6-F422-0CC0-03A5-F1E9479869E1}"/>
              </a:ext>
            </a:extLst>
          </p:cNvPr>
          <p:cNvPicPr>
            <a:picLocks noChangeAspect="1"/>
          </p:cNvPicPr>
          <p:nvPr/>
        </p:nvPicPr>
        <p:blipFill>
          <a:blip r:embed="rId3"/>
          <a:stretch>
            <a:fillRect/>
          </a:stretch>
        </p:blipFill>
        <p:spPr>
          <a:xfrm>
            <a:off x="1247950" y="2417754"/>
            <a:ext cx="9559721" cy="39015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623604"/>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Success rate reached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TW" dirty="0">
                <a:solidFill>
                  <a:srgbClr val="0B49CB"/>
                </a:solidFill>
                <a:latin typeface="Abadi"/>
              </a:rPr>
              <a:t>Launch site with the highest launch success ratio</a:t>
            </a:r>
          </a:p>
        </p:txBody>
      </p:sp>
      <p:pic>
        <p:nvPicPr>
          <p:cNvPr id="4" name="圖片 3">
            <a:extLst>
              <a:ext uri="{FF2B5EF4-FFF2-40B4-BE49-F238E27FC236}">
                <a16:creationId xmlns:a16="http://schemas.microsoft.com/office/drawing/2014/main" id="{4809A52F-189D-B97F-1497-444AAFA32B16}"/>
              </a:ext>
            </a:extLst>
          </p:cNvPr>
          <p:cNvPicPr>
            <a:picLocks noChangeAspect="1"/>
          </p:cNvPicPr>
          <p:nvPr/>
        </p:nvPicPr>
        <p:blipFill>
          <a:blip r:embed="rId3"/>
          <a:stretch>
            <a:fillRect/>
          </a:stretch>
        </p:blipFill>
        <p:spPr>
          <a:xfrm>
            <a:off x="1415622" y="2343092"/>
            <a:ext cx="9188391" cy="421711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94884"/>
            <a:ext cx="10414662" cy="45395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the payload weight under 4000kg had higher success rate than which payload is over 4000kg.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1064026"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ltLang="zh-TW" sz="2200" dirty="0">
                <a:solidFill>
                  <a:srgbClr val="0B49CB"/>
                </a:solidFill>
                <a:latin typeface="Abadi" panose="020B0604020104020204" pitchFamily="34" charset="0"/>
              </a:rPr>
              <a:t>Payload vs Launch Outcome for all sites, with different payload selected in the range slider</a:t>
            </a:r>
          </a:p>
        </p:txBody>
      </p:sp>
      <p:pic>
        <p:nvPicPr>
          <p:cNvPr id="4" name="圖片 3">
            <a:extLst>
              <a:ext uri="{FF2B5EF4-FFF2-40B4-BE49-F238E27FC236}">
                <a16:creationId xmlns:a16="http://schemas.microsoft.com/office/drawing/2014/main" id="{16899495-3B7C-0E46-0D79-D6FB3D7BB9A6}"/>
              </a:ext>
            </a:extLst>
          </p:cNvPr>
          <p:cNvPicPr>
            <a:picLocks noChangeAspect="1"/>
          </p:cNvPicPr>
          <p:nvPr/>
        </p:nvPicPr>
        <p:blipFill>
          <a:blip r:embed="rId3"/>
          <a:stretch>
            <a:fillRect/>
          </a:stretch>
        </p:blipFill>
        <p:spPr>
          <a:xfrm>
            <a:off x="1202335" y="2574115"/>
            <a:ext cx="9787330" cy="360284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93010"/>
            <a:ext cx="10687962" cy="88437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had virtually the same accuracy on the test set at 83.33% accuracy.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圖片 2">
            <a:extLst>
              <a:ext uri="{FF2B5EF4-FFF2-40B4-BE49-F238E27FC236}">
                <a16:creationId xmlns:a16="http://schemas.microsoft.com/office/drawing/2014/main" id="{696C01E2-7A94-6500-4305-83F7280EA484}"/>
              </a:ext>
            </a:extLst>
          </p:cNvPr>
          <p:cNvPicPr>
            <a:picLocks noChangeAspect="1"/>
          </p:cNvPicPr>
          <p:nvPr/>
        </p:nvPicPr>
        <p:blipFill>
          <a:blip r:embed="rId3"/>
          <a:stretch>
            <a:fillRect/>
          </a:stretch>
        </p:blipFill>
        <p:spPr>
          <a:xfrm>
            <a:off x="1772363" y="2243684"/>
            <a:ext cx="8211609" cy="43424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004008" cy="3811588"/>
          </a:xfrm>
          <a:prstGeom prst="rect">
            <a:avLst/>
          </a:prstGeom>
        </p:spPr>
        <p:txBody>
          <a:bodyPr>
            <a:normAutofit/>
          </a:bodyPr>
          <a:lstStyle/>
          <a:p>
            <a:pPr>
              <a:lnSpc>
                <a:spcPct val="100000"/>
              </a:lnSpc>
              <a:spcBef>
                <a:spcPts val="1400"/>
              </a:spcBef>
            </a:pPr>
            <a:r>
              <a:rPr lang="en-US" altLang="zh-TW" sz="2200" dirty="0">
                <a:solidFill>
                  <a:schemeClr val="accent3">
                    <a:lumMod val="25000"/>
                  </a:schemeClr>
                </a:solidFill>
                <a:latin typeface="Abadi"/>
              </a:rPr>
              <a:t>All models had</a:t>
            </a:r>
            <a:r>
              <a:rPr lang="zh-TW" altLang="en-US" sz="2200" dirty="0">
                <a:solidFill>
                  <a:schemeClr val="accent3">
                    <a:lumMod val="25000"/>
                  </a:schemeClr>
                </a:solidFill>
                <a:latin typeface="Abadi"/>
              </a:rPr>
              <a:t> </a:t>
            </a:r>
            <a:r>
              <a:rPr lang="en-US" altLang="zh-TW" sz="2200" dirty="0">
                <a:solidFill>
                  <a:schemeClr val="accent3">
                    <a:lumMod val="25000"/>
                  </a:schemeClr>
                </a:solidFill>
                <a:latin typeface="Abadi"/>
              </a:rPr>
              <a:t>same result in confusion matrix.</a:t>
            </a:r>
          </a:p>
          <a:p>
            <a:pPr>
              <a:lnSpc>
                <a:spcPct val="100000"/>
              </a:lnSpc>
              <a:spcBef>
                <a:spcPts val="1400"/>
              </a:spcBef>
            </a:pPr>
            <a:r>
              <a:rPr lang="en-US" sz="2200" dirty="0">
                <a:solidFill>
                  <a:schemeClr val="accent3">
                    <a:lumMod val="25000"/>
                  </a:schemeClr>
                </a:solidFill>
                <a:latin typeface="Abadi"/>
              </a:rPr>
              <a:t>TP(True Positive)</a:t>
            </a:r>
            <a:r>
              <a:rPr lang="zh-TW" altLang="en-US" sz="2200" dirty="0">
                <a:solidFill>
                  <a:schemeClr val="accent3">
                    <a:lumMod val="25000"/>
                  </a:schemeClr>
                </a:solidFill>
                <a:latin typeface="Abadi"/>
              </a:rPr>
              <a:t>：</a:t>
            </a:r>
            <a:r>
              <a:rPr lang="en-US" altLang="zh-TW" sz="2200" dirty="0">
                <a:solidFill>
                  <a:schemeClr val="accent3">
                    <a:lumMod val="25000"/>
                  </a:schemeClr>
                </a:solidFill>
                <a:latin typeface="Abadi"/>
              </a:rPr>
              <a:t>12</a:t>
            </a:r>
          </a:p>
          <a:p>
            <a:pPr>
              <a:lnSpc>
                <a:spcPct val="100000"/>
              </a:lnSpc>
              <a:spcBef>
                <a:spcPts val="1400"/>
              </a:spcBef>
            </a:pPr>
            <a:r>
              <a:rPr lang="en-US" sz="2200" dirty="0">
                <a:solidFill>
                  <a:schemeClr val="accent3">
                    <a:lumMod val="25000"/>
                  </a:schemeClr>
                </a:solidFill>
                <a:latin typeface="Abadi"/>
              </a:rPr>
              <a:t>TF(False </a:t>
            </a:r>
            <a:r>
              <a:rPr lang="en-US" altLang="zh-TW" sz="2200" dirty="0">
                <a:solidFill>
                  <a:schemeClr val="accent3">
                    <a:lumMod val="25000"/>
                  </a:schemeClr>
                </a:solidFill>
                <a:latin typeface="Abadi"/>
              </a:rPr>
              <a:t>Positive</a:t>
            </a:r>
            <a:r>
              <a:rPr lang="en-US" sz="2200" dirty="0">
                <a:solidFill>
                  <a:schemeClr val="accent3">
                    <a:lumMod val="25000"/>
                  </a:schemeClr>
                </a:solidFill>
                <a:latin typeface="Abadi"/>
              </a:rPr>
              <a:t>)</a:t>
            </a:r>
            <a:r>
              <a:rPr lang="zh-TW" altLang="en-US" sz="2200" dirty="0">
                <a:solidFill>
                  <a:schemeClr val="accent3">
                    <a:lumMod val="25000"/>
                  </a:schemeClr>
                </a:solidFill>
                <a:latin typeface="Abadi"/>
              </a:rPr>
              <a:t>：</a:t>
            </a:r>
            <a:r>
              <a:rPr lang="en-US" altLang="zh-TW" sz="2200" dirty="0">
                <a:solidFill>
                  <a:schemeClr val="accent3">
                    <a:lumMod val="25000"/>
                  </a:schemeClr>
                </a:solidFill>
                <a:latin typeface="Abadi"/>
              </a:rPr>
              <a:t>0</a:t>
            </a:r>
          </a:p>
          <a:p>
            <a:pPr>
              <a:lnSpc>
                <a:spcPct val="100000"/>
              </a:lnSpc>
              <a:spcBef>
                <a:spcPts val="1400"/>
              </a:spcBef>
            </a:pPr>
            <a:r>
              <a:rPr lang="en-US" sz="2200" dirty="0">
                <a:solidFill>
                  <a:schemeClr val="accent3">
                    <a:lumMod val="25000"/>
                  </a:schemeClr>
                </a:solidFill>
                <a:latin typeface="Abadi"/>
              </a:rPr>
              <a:t>TN</a:t>
            </a:r>
            <a:r>
              <a:rPr lang="en-US" altLang="zh-TW" sz="2200" dirty="0">
                <a:solidFill>
                  <a:schemeClr val="accent3">
                    <a:lumMod val="25000"/>
                  </a:schemeClr>
                </a:solidFill>
                <a:latin typeface="Abadi"/>
              </a:rPr>
              <a:t> (True Negative)</a:t>
            </a:r>
            <a:r>
              <a:rPr lang="zh-TW" altLang="en-US" sz="2200" dirty="0">
                <a:solidFill>
                  <a:schemeClr val="accent3">
                    <a:lumMod val="25000"/>
                  </a:schemeClr>
                </a:solidFill>
                <a:latin typeface="Abadi"/>
              </a:rPr>
              <a:t>：</a:t>
            </a:r>
            <a:r>
              <a:rPr lang="en-US" altLang="zh-TW" sz="2200" dirty="0">
                <a:solidFill>
                  <a:schemeClr val="accent3">
                    <a:lumMod val="25000"/>
                  </a:schemeClr>
                </a:solidFill>
                <a:latin typeface="Abadi"/>
              </a:rPr>
              <a:t>3</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FN</a:t>
            </a:r>
            <a:r>
              <a:rPr lang="en-US" altLang="zh-TW" sz="2200" dirty="0">
                <a:solidFill>
                  <a:schemeClr val="accent3">
                    <a:lumMod val="25000"/>
                  </a:schemeClr>
                </a:solidFill>
                <a:latin typeface="Abadi"/>
              </a:rPr>
              <a:t>(False Negative)</a:t>
            </a:r>
            <a:r>
              <a:rPr lang="zh-TW" altLang="en-US" sz="2200" dirty="0">
                <a:solidFill>
                  <a:schemeClr val="accent3">
                    <a:lumMod val="25000"/>
                  </a:schemeClr>
                </a:solidFill>
                <a:latin typeface="Abadi"/>
              </a:rPr>
              <a:t>：</a:t>
            </a:r>
            <a:r>
              <a:rPr lang="en-US" altLang="zh-TW" sz="2200" dirty="0">
                <a:solidFill>
                  <a:schemeClr val="accent3">
                    <a:lumMod val="25000"/>
                  </a:schemeClr>
                </a:solidFill>
                <a:latin typeface="Abadi"/>
              </a:rPr>
              <a:t>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圖片 2">
            <a:extLst>
              <a:ext uri="{FF2B5EF4-FFF2-40B4-BE49-F238E27FC236}">
                <a16:creationId xmlns:a16="http://schemas.microsoft.com/office/drawing/2014/main" id="{B1D67C5E-A306-A562-EE8B-1D57A2F85B71}"/>
              </a:ext>
            </a:extLst>
          </p:cNvPr>
          <p:cNvPicPr>
            <a:picLocks noChangeAspect="1"/>
          </p:cNvPicPr>
          <p:nvPr/>
        </p:nvPicPr>
        <p:blipFill>
          <a:blip r:embed="rId3"/>
          <a:stretch>
            <a:fillRect/>
          </a:stretch>
        </p:blipFill>
        <p:spPr>
          <a:xfrm>
            <a:off x="4992839" y="1617645"/>
            <a:ext cx="5926798" cy="470170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053394" cy="4351338"/>
          </a:xfrm>
          <a:prstGeom prst="rect">
            <a:avLst/>
          </a:prstGeom>
        </p:spPr>
        <p:txBody>
          <a:bodyPr>
            <a:normAutofit/>
          </a:bodyPr>
          <a:lstStyle/>
          <a:p>
            <a:pPr marL="0" indent="0">
              <a:lnSpc>
                <a:spcPct val="100000"/>
              </a:lnSpc>
              <a:spcBef>
                <a:spcPts val="1400"/>
              </a:spcBef>
              <a:buNone/>
            </a:pPr>
            <a:r>
              <a:rPr lang="en-US" altLang="zh-TW"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altLang="zh-TW"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altLang="zh-TW" sz="2200" dirty="0">
                <a:latin typeface="Abadi" panose="020B0604020104020204" pitchFamily="34" charset="0"/>
              </a:rPr>
              <a:t>Launch success rate started to increase in 2013 till 2020.</a:t>
            </a:r>
          </a:p>
          <a:p>
            <a:pPr>
              <a:lnSpc>
                <a:spcPct val="100000"/>
              </a:lnSpc>
              <a:spcBef>
                <a:spcPts val="1400"/>
              </a:spcBef>
            </a:pPr>
            <a:r>
              <a:rPr lang="en-US" altLang="zh-TW" sz="2200" dirty="0">
                <a:solidFill>
                  <a:schemeClr val="accent3">
                    <a:lumMod val="25000"/>
                  </a:schemeClr>
                </a:solidFill>
                <a:latin typeface="Abadi" panose="020B0604020104020204" pitchFamily="34" charset="0"/>
              </a:rPr>
              <a:t>Orbits </a:t>
            </a:r>
            <a:r>
              <a:rPr lang="en-US" altLang="zh-TW" sz="2200" dirty="0">
                <a:latin typeface="Abadi" panose="020B0604020104020204" pitchFamily="34" charset="0"/>
              </a:rPr>
              <a:t>ES-L1, GEO, HEO, SSO, VLEO had the most success rate.</a:t>
            </a:r>
            <a:endParaRPr lang="en-US" altLang="zh-TW" sz="2200" dirty="0">
              <a:solidFill>
                <a:schemeClr val="accent3">
                  <a:lumMod val="25000"/>
                </a:schemeClr>
              </a:solidFill>
              <a:latin typeface="Abadi" panose="020B0604020104020204" pitchFamily="34" charset="0"/>
            </a:endParaRPr>
          </a:p>
          <a:p>
            <a:pPr>
              <a:lnSpc>
                <a:spcPct val="100000"/>
              </a:lnSpc>
              <a:spcBef>
                <a:spcPts val="1400"/>
              </a:spcBef>
            </a:pPr>
            <a:r>
              <a:rPr lang="en-US" altLang="zh-TW"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altLang="zh-TW" sz="2200" dirty="0">
                <a:solidFill>
                  <a:schemeClr val="accent3">
                    <a:lumMod val="25000"/>
                  </a:schemeClr>
                </a:solidFill>
                <a:latin typeface="Abadi" panose="020B0604020104020204" pitchFamily="34" charset="0"/>
              </a:rPr>
              <a:t>The machine learning algorithm are same </a:t>
            </a:r>
            <a:r>
              <a:rPr lang="en-US" altLang="zh-TW" sz="2200" dirty="0">
                <a:solidFill>
                  <a:schemeClr val="accent3">
                    <a:lumMod val="25000"/>
                  </a:schemeClr>
                </a:solidFill>
                <a:latin typeface="Abadi"/>
              </a:rPr>
              <a:t>accuracy</a:t>
            </a:r>
            <a:r>
              <a:rPr lang="en-US" altLang="zh-TW" sz="2200" dirty="0">
                <a:solidFill>
                  <a:schemeClr val="accent3">
                    <a:lumMod val="25000"/>
                  </a:schemeClr>
                </a:solidFill>
                <a:latin typeface="Abadi" panose="020B0604020104020204" pitchFamily="34" charset="0"/>
              </a:rPr>
              <a:t>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12700">
              <a:lnSpc>
                <a:spcPct val="100000"/>
              </a:lnSpc>
              <a:spcBef>
                <a:spcPts val="1295"/>
              </a:spcBef>
            </a:pPr>
            <a:r>
              <a:rPr lang="en-US" altLang="zh-TW" sz="2600" dirty="0">
                <a:solidFill>
                  <a:srgbClr val="404040"/>
                </a:solidFill>
                <a:uFill>
                  <a:solidFill>
                    <a:srgbClr val="404040"/>
                  </a:solidFill>
                </a:uFill>
                <a:latin typeface="Carlito"/>
                <a:cs typeface="Carlito"/>
              </a:rPr>
              <a:t>GitHub </a:t>
            </a:r>
            <a:r>
              <a:rPr lang="en-US" altLang="zh-TW" sz="2600" spc="-10" dirty="0">
                <a:solidFill>
                  <a:srgbClr val="404040"/>
                </a:solidFill>
                <a:uFill>
                  <a:solidFill>
                    <a:srgbClr val="404040"/>
                  </a:solidFill>
                </a:uFill>
                <a:latin typeface="Carlito"/>
                <a:cs typeface="Carlito"/>
              </a:rPr>
              <a:t>repository</a:t>
            </a:r>
            <a:r>
              <a:rPr lang="en-US" altLang="zh-TW" sz="2600" spc="-40" dirty="0">
                <a:solidFill>
                  <a:srgbClr val="404040"/>
                </a:solidFill>
                <a:uFill>
                  <a:solidFill>
                    <a:srgbClr val="404040"/>
                  </a:solidFill>
                </a:uFill>
                <a:latin typeface="Carlito"/>
                <a:cs typeface="Carlito"/>
              </a:rPr>
              <a:t> </a:t>
            </a:r>
            <a:r>
              <a:rPr lang="en-US" altLang="zh-TW" sz="2600" spc="-5" dirty="0" err="1">
                <a:solidFill>
                  <a:srgbClr val="404040"/>
                </a:solidFill>
                <a:uFill>
                  <a:solidFill>
                    <a:srgbClr val="404040"/>
                  </a:solidFill>
                </a:uFill>
                <a:latin typeface="Carlito"/>
                <a:cs typeface="Carlito"/>
              </a:rPr>
              <a:t>url</a:t>
            </a:r>
            <a:r>
              <a:rPr lang="zh-TW" altLang="en-US" sz="2600" spc="-5" dirty="0">
                <a:solidFill>
                  <a:srgbClr val="404040"/>
                </a:solidFill>
                <a:uFill>
                  <a:solidFill>
                    <a:srgbClr val="404040"/>
                  </a:solidFill>
                </a:uFill>
                <a:latin typeface="Carlito"/>
                <a:cs typeface="Carlito"/>
              </a:rPr>
              <a:t>：</a:t>
            </a:r>
            <a:endParaRPr lang="en-US" altLang="zh-TW" sz="2600" spc="-5" dirty="0">
              <a:solidFill>
                <a:srgbClr val="404040"/>
              </a:solidFill>
              <a:uFill>
                <a:solidFill>
                  <a:srgbClr val="404040"/>
                </a:solidFill>
              </a:uFill>
              <a:latin typeface="Carlito"/>
              <a:cs typeface="Carlito"/>
            </a:endParaRPr>
          </a:p>
          <a:p>
            <a:pPr marL="0" indent="0">
              <a:lnSpc>
                <a:spcPct val="100000"/>
              </a:lnSpc>
              <a:spcBef>
                <a:spcPts val="1295"/>
              </a:spcBef>
              <a:buNone/>
            </a:pPr>
            <a:r>
              <a:rPr lang="en-US" altLang="zh-TW" sz="2600" dirty="0">
                <a:latin typeface="Carlito"/>
                <a:cs typeface="Carlito"/>
              </a:rPr>
              <a:t>https://github.com/TonyHuang1688/Course10_Final_Assignment.git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400" dirty="0">
                <a:solidFill>
                  <a:schemeClr val="bg2">
                    <a:lumMod val="50000"/>
                  </a:schemeClr>
                </a:solidFill>
                <a:latin typeface="Abadi"/>
              </a:rPr>
              <a:t>SpaceX Data collected from 2 resources</a:t>
            </a:r>
          </a:p>
          <a:p>
            <a:pPr marL="457200" lvl="1" indent="0">
              <a:lnSpc>
                <a:spcPct val="120000"/>
              </a:lnSpc>
              <a:spcBef>
                <a:spcPts val="1400"/>
              </a:spcBef>
              <a:buNone/>
            </a:pPr>
            <a:r>
              <a:rPr lang="en-US" sz="7400" dirty="0">
                <a:solidFill>
                  <a:schemeClr val="bg2">
                    <a:lumMod val="50000"/>
                  </a:schemeClr>
                </a:solidFill>
                <a:latin typeface="Abadi"/>
              </a:rPr>
              <a:t>   - Space</a:t>
            </a:r>
            <a:r>
              <a:rPr lang="en-US" altLang="zh-TW" sz="7400" dirty="0">
                <a:solidFill>
                  <a:schemeClr val="bg2">
                    <a:lumMod val="50000"/>
                  </a:schemeClr>
                </a:solidFill>
                <a:latin typeface="Abadi"/>
              </a:rPr>
              <a:t>X</a:t>
            </a:r>
            <a:r>
              <a:rPr lang="zh-TW" altLang="en-US" sz="7400" dirty="0">
                <a:solidFill>
                  <a:schemeClr val="bg2">
                    <a:lumMod val="50000"/>
                  </a:schemeClr>
                </a:solidFill>
                <a:latin typeface="Abadi"/>
              </a:rPr>
              <a:t> </a:t>
            </a:r>
            <a:r>
              <a:rPr lang="en-US" altLang="zh-TW" sz="7400" dirty="0">
                <a:solidFill>
                  <a:schemeClr val="bg2">
                    <a:lumMod val="50000"/>
                  </a:schemeClr>
                </a:solidFill>
                <a:latin typeface="Abadi"/>
              </a:rPr>
              <a:t>API (</a:t>
            </a:r>
            <a:r>
              <a:rPr lang="en-US" altLang="zh-TW" sz="7400" dirty="0">
                <a:solidFill>
                  <a:schemeClr val="bg2">
                    <a:lumMod val="50000"/>
                  </a:schemeClr>
                </a:solidFill>
                <a:latin typeface="Abadi"/>
                <a:hlinkClick r:id="rId4"/>
              </a:rPr>
              <a:t>https://api.spacexdata.com/v4/rockets/</a:t>
            </a:r>
            <a:r>
              <a:rPr lang="en-US" altLang="zh-TW" sz="7400" dirty="0">
                <a:solidFill>
                  <a:schemeClr val="bg2">
                    <a:lumMod val="50000"/>
                  </a:schemeClr>
                </a:solidFill>
                <a:latin typeface="Abadi"/>
              </a:rPr>
              <a:t>)</a:t>
            </a:r>
          </a:p>
          <a:p>
            <a:pPr marL="457200" lvl="1" indent="0">
              <a:lnSpc>
                <a:spcPct val="120000"/>
              </a:lnSpc>
              <a:spcBef>
                <a:spcPts val="1400"/>
              </a:spcBef>
              <a:buNone/>
            </a:pPr>
            <a:r>
              <a:rPr lang="en-US" sz="7400" dirty="0">
                <a:solidFill>
                  <a:schemeClr val="bg2">
                    <a:lumMod val="50000"/>
                  </a:schemeClr>
                </a:solidFill>
                <a:latin typeface="Abadi"/>
              </a:rPr>
              <a:t>   - Web Scraping (Wikipedia)</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400" dirty="0">
                <a:solidFill>
                  <a:schemeClr val="bg2">
                    <a:lumMod val="50000"/>
                  </a:schemeClr>
                </a:solidFill>
                <a:latin typeface="Abadi"/>
              </a:rPr>
              <a:t>Collected data was enriched by creating a landing outcome label based on outcome data after summarizing and analyzing features</a:t>
            </a:r>
            <a:endParaRPr lang="en-US" sz="7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9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a:t>
            </a:r>
            <a:r>
              <a:rPr lang="en-US" sz="2600" dirty="0" err="1">
                <a:solidFill>
                  <a:schemeClr val="accent3">
                    <a:lumMod val="25000"/>
                  </a:schemeClr>
                </a:solidFill>
                <a:latin typeface="Abadi"/>
              </a:rPr>
              <a:t>Plotly</a:t>
            </a:r>
            <a:r>
              <a:rPr lang="en-US" sz="2600" dirty="0">
                <a:solidFill>
                  <a:schemeClr val="accent3">
                    <a:lumMod val="25000"/>
                  </a:schemeClr>
                </a:solidFill>
                <a:latin typeface="Abadi"/>
              </a:rPr>
              <a:t>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910851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dirty="0">
                <a:solidFill>
                  <a:srgbClr val="1C7DDB"/>
                </a:solidFill>
                <a:latin typeface="Abadi" panose="020B0604020104020204" pitchFamily="34" charset="0"/>
              </a:rPr>
              <a:t>How data sets were collected</a:t>
            </a:r>
          </a:p>
          <a:p>
            <a:pPr>
              <a:lnSpc>
                <a:spcPct val="100000"/>
              </a:lnSpc>
              <a:spcBef>
                <a:spcPts val="1400"/>
              </a:spcBef>
            </a:pPr>
            <a:r>
              <a:rPr lang="en-GB" altLang="zh-TW" sz="2400" dirty="0"/>
              <a:t>Datasets were collected from SpaceX API (https://api.spacexdata.com/v4/rockets/) </a:t>
            </a:r>
          </a:p>
          <a:p>
            <a:pPr marL="0" indent="0">
              <a:lnSpc>
                <a:spcPct val="100000"/>
              </a:lnSpc>
              <a:spcBef>
                <a:spcPts val="1400"/>
              </a:spcBef>
              <a:buNone/>
            </a:pPr>
            <a:endParaRPr lang="en-GB" altLang="zh-TW" sz="2400" dirty="0"/>
          </a:p>
          <a:p>
            <a:pPr>
              <a:lnSpc>
                <a:spcPct val="100000"/>
              </a:lnSpc>
              <a:spcBef>
                <a:spcPts val="1400"/>
              </a:spcBef>
            </a:pPr>
            <a:r>
              <a:rPr lang="en-GB" altLang="zh-TW" sz="2400" dirty="0"/>
              <a:t>Wikipedia (https://en.wikipedia.org/wiki/List_of_Falcon/_9/_and_Falcon_Heavy_launches), using web scraping technics.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from where data can be obtained and then used; </a:t>
            </a: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persisted.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r>
              <a:rPr lang="zh-TW" altLang="en-US" sz="2200"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a:t>
            </a:r>
            <a:r>
              <a:rPr lang="en-US" sz="1500" dirty="0">
                <a:solidFill>
                  <a:schemeClr val="accent3">
                    <a:lumMod val="25000"/>
                  </a:schemeClr>
                </a:solidFill>
                <a:latin typeface="Abadi" panose="020B0604020104020204" pitchFamily="34" charset="0"/>
              </a:rPr>
              <a:t>https://github.com/TonyHuang1688/Course10_Final_Assignment/blob/31ffd71676cef768ca95400d042e92de2859bdf3/Week1%20spacex-data-collection-api.ipynb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箭號: 向右 9">
            <a:extLst>
              <a:ext uri="{FF2B5EF4-FFF2-40B4-BE49-F238E27FC236}">
                <a16:creationId xmlns:a16="http://schemas.microsoft.com/office/drawing/2014/main" id="{D3EE4002-3324-71CA-2A79-122CABE6FE50}"/>
              </a:ext>
            </a:extLst>
          </p:cNvPr>
          <p:cNvSpPr/>
          <p:nvPr/>
        </p:nvSpPr>
        <p:spPr>
          <a:xfrm rot="5400000">
            <a:off x="4697221" y="2829751"/>
            <a:ext cx="4781330" cy="2413590"/>
          </a:xfrm>
          <a:prstGeom prst="rightArrow">
            <a:avLst/>
          </a:prstGeom>
          <a:solidFill>
            <a:srgbClr val="1C7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C4CC07C4-8C9A-7FD9-1D92-1564C41500B1}"/>
              </a:ext>
            </a:extLst>
          </p:cNvPr>
          <p:cNvSpPr/>
          <p:nvPr/>
        </p:nvSpPr>
        <p:spPr>
          <a:xfrm>
            <a:off x="7088401" y="1645881"/>
            <a:ext cx="4082081" cy="1305811"/>
          </a:xfrm>
          <a:prstGeom prst="roundRect">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Abadi" panose="020B0604020104020204" pitchFamily="34" charset="0"/>
              </a:rPr>
              <a:t>Request API parse the SpaceX launch data</a:t>
            </a:r>
            <a:endParaRPr lang="zh-TW" altLang="en-US" sz="2400" dirty="0">
              <a:latin typeface="Abadi" panose="020B0604020104020204" pitchFamily="34" charset="0"/>
            </a:endParaRPr>
          </a:p>
        </p:txBody>
      </p:sp>
      <p:sp>
        <p:nvSpPr>
          <p:cNvPr id="12" name="矩形: 圓角 11">
            <a:extLst>
              <a:ext uri="{FF2B5EF4-FFF2-40B4-BE49-F238E27FC236}">
                <a16:creationId xmlns:a16="http://schemas.microsoft.com/office/drawing/2014/main" id="{882D51F2-CF85-5B89-8AEE-0ADAA7AE05D8}"/>
              </a:ext>
            </a:extLst>
          </p:cNvPr>
          <p:cNvSpPr/>
          <p:nvPr/>
        </p:nvSpPr>
        <p:spPr>
          <a:xfrm>
            <a:off x="7088399" y="3102547"/>
            <a:ext cx="4082081" cy="1305811"/>
          </a:xfrm>
          <a:prstGeom prst="roundRect">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Abadi" panose="020B0604020104020204" pitchFamily="34" charset="0"/>
              </a:rPr>
              <a:t>Filter data to only include Falcon 9 launches</a:t>
            </a:r>
            <a:endParaRPr lang="zh-TW" altLang="en-US" sz="2400" dirty="0">
              <a:latin typeface="Abadi" panose="020B0604020104020204" pitchFamily="34" charset="0"/>
            </a:endParaRPr>
          </a:p>
        </p:txBody>
      </p:sp>
      <p:sp>
        <p:nvSpPr>
          <p:cNvPr id="13" name="矩形: 圓角 12">
            <a:extLst>
              <a:ext uri="{FF2B5EF4-FFF2-40B4-BE49-F238E27FC236}">
                <a16:creationId xmlns:a16="http://schemas.microsoft.com/office/drawing/2014/main" id="{EBE564CF-43C8-4347-3AC7-097AD7FB22B9}"/>
              </a:ext>
            </a:extLst>
          </p:cNvPr>
          <p:cNvSpPr/>
          <p:nvPr/>
        </p:nvSpPr>
        <p:spPr>
          <a:xfrm>
            <a:off x="7088398" y="4559213"/>
            <a:ext cx="4082081" cy="1305811"/>
          </a:xfrm>
          <a:prstGeom prst="roundRect">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Abadi" panose="020B0604020104020204" pitchFamily="34" charset="0"/>
              </a:rPr>
              <a:t>Deal with Missing Data</a:t>
            </a:r>
            <a:endParaRPr lang="zh-TW" altLang="en-US" sz="2400" dirty="0">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1139</TotalTime>
  <Words>2156</Words>
  <Application>Microsoft Office PowerPoint</Application>
  <PresentationFormat>寬螢幕</PresentationFormat>
  <Paragraphs>252</Paragraphs>
  <Slides>49</Slides>
  <Notes>9</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49</vt:i4>
      </vt:variant>
    </vt:vector>
  </HeadingPairs>
  <TitlesOfParts>
    <vt:vector size="55" baseType="lpstr">
      <vt:lpstr>Carlito</vt:lpstr>
      <vt:lpstr>Abadi</vt:lpstr>
      <vt:lpstr>Arial</vt:lpstr>
      <vt:lpstr>Calibri</vt:lpstr>
      <vt:lpstr>IBM Plex Mono SemiBold</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Hotien Huang</cp:lastModifiedBy>
  <cp:revision>214</cp:revision>
  <dcterms:created xsi:type="dcterms:W3CDTF">2021-04-29T18:58:34Z</dcterms:created>
  <dcterms:modified xsi:type="dcterms:W3CDTF">2024-05-30T03:43:41Z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